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2759650" cy="403193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A877"/>
    <a:srgbClr val="103235"/>
    <a:srgbClr val="177C5F"/>
    <a:srgbClr val="1886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40" d="100"/>
          <a:sy n="40" d="100"/>
        </p:scale>
        <p:origin x="8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56974" y="6598559"/>
            <a:ext cx="27845703" cy="14037098"/>
          </a:xfrm>
        </p:spPr>
        <p:txBody>
          <a:bodyPr anchor="b"/>
          <a:lstStyle>
            <a:lvl1pPr algn="ctr">
              <a:defRPr sz="21496"/>
            </a:lvl1pPr>
          </a:lstStyle>
          <a:p>
            <a:r>
              <a:rPr lang="en-GB"/>
              <a:t>Click to edit Master title style</a:t>
            </a:r>
            <a:endParaRPr lang="en-US" dirty="0"/>
          </a:p>
        </p:txBody>
      </p:sp>
      <p:sp>
        <p:nvSpPr>
          <p:cNvPr id="3" name="Subtitle 2"/>
          <p:cNvSpPr>
            <a:spLocks noGrp="1"/>
          </p:cNvSpPr>
          <p:nvPr>
            <p:ph type="subTitle" idx="1"/>
          </p:nvPr>
        </p:nvSpPr>
        <p:spPr>
          <a:xfrm>
            <a:off x="4094956" y="21176982"/>
            <a:ext cx="24569738" cy="9734501"/>
          </a:xfrm>
        </p:spPr>
        <p:txBody>
          <a:bodyPr/>
          <a:lstStyle>
            <a:lvl1pPr marL="0" indent="0" algn="ctr">
              <a:buNone/>
              <a:defRPr sz="8598"/>
            </a:lvl1pPr>
            <a:lvl2pPr marL="1637965" indent="0" algn="ctr">
              <a:buNone/>
              <a:defRPr sz="7165"/>
            </a:lvl2pPr>
            <a:lvl3pPr marL="3275929" indent="0" algn="ctr">
              <a:buNone/>
              <a:defRPr sz="6449"/>
            </a:lvl3pPr>
            <a:lvl4pPr marL="4913894" indent="0" algn="ctr">
              <a:buNone/>
              <a:defRPr sz="5732"/>
            </a:lvl4pPr>
            <a:lvl5pPr marL="6551859" indent="0" algn="ctr">
              <a:buNone/>
              <a:defRPr sz="5732"/>
            </a:lvl5pPr>
            <a:lvl6pPr marL="8189824" indent="0" algn="ctr">
              <a:buNone/>
              <a:defRPr sz="5732"/>
            </a:lvl6pPr>
            <a:lvl7pPr marL="9827788" indent="0" algn="ctr">
              <a:buNone/>
              <a:defRPr sz="5732"/>
            </a:lvl7pPr>
            <a:lvl8pPr marL="11465753" indent="0" algn="ctr">
              <a:buNone/>
              <a:defRPr sz="5732"/>
            </a:lvl8pPr>
            <a:lvl9pPr marL="13103718" indent="0" algn="ctr">
              <a:buNone/>
              <a:defRPr sz="5732"/>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21205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218510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43626" y="2146631"/>
            <a:ext cx="7063800" cy="3416876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52228" y="2146631"/>
            <a:ext cx="20781903" cy="3416876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45046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401494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35165" y="10051844"/>
            <a:ext cx="28255198" cy="16771716"/>
          </a:xfrm>
        </p:spPr>
        <p:txBody>
          <a:bodyPr anchor="b"/>
          <a:lstStyle>
            <a:lvl1pPr>
              <a:defRPr sz="21496"/>
            </a:lvl1pPr>
          </a:lstStyle>
          <a:p>
            <a:r>
              <a:rPr lang="en-GB"/>
              <a:t>Click to edit Master title style</a:t>
            </a:r>
            <a:endParaRPr lang="en-US" dirty="0"/>
          </a:p>
        </p:txBody>
      </p:sp>
      <p:sp>
        <p:nvSpPr>
          <p:cNvPr id="3" name="Text Placeholder 2"/>
          <p:cNvSpPr>
            <a:spLocks noGrp="1"/>
          </p:cNvSpPr>
          <p:nvPr>
            <p:ph type="body" idx="1"/>
          </p:nvPr>
        </p:nvSpPr>
        <p:spPr>
          <a:xfrm>
            <a:off x="2235165" y="26982227"/>
            <a:ext cx="28255198" cy="8819849"/>
          </a:xfrm>
        </p:spPr>
        <p:txBody>
          <a:bodyPr/>
          <a:lstStyle>
            <a:lvl1pPr marL="0" indent="0">
              <a:buNone/>
              <a:defRPr sz="8598">
                <a:solidFill>
                  <a:schemeClr val="tx1"/>
                </a:solidFill>
              </a:defRPr>
            </a:lvl1pPr>
            <a:lvl2pPr marL="1637965" indent="0">
              <a:buNone/>
              <a:defRPr sz="7165">
                <a:solidFill>
                  <a:schemeClr val="tx1">
                    <a:tint val="75000"/>
                  </a:schemeClr>
                </a:solidFill>
              </a:defRPr>
            </a:lvl2pPr>
            <a:lvl3pPr marL="3275929" indent="0">
              <a:buNone/>
              <a:defRPr sz="6449">
                <a:solidFill>
                  <a:schemeClr val="tx1">
                    <a:tint val="75000"/>
                  </a:schemeClr>
                </a:solidFill>
              </a:defRPr>
            </a:lvl3pPr>
            <a:lvl4pPr marL="4913894" indent="0">
              <a:buNone/>
              <a:defRPr sz="5732">
                <a:solidFill>
                  <a:schemeClr val="tx1">
                    <a:tint val="75000"/>
                  </a:schemeClr>
                </a:solidFill>
              </a:defRPr>
            </a:lvl4pPr>
            <a:lvl5pPr marL="6551859" indent="0">
              <a:buNone/>
              <a:defRPr sz="5732">
                <a:solidFill>
                  <a:schemeClr val="tx1">
                    <a:tint val="75000"/>
                  </a:schemeClr>
                </a:solidFill>
              </a:defRPr>
            </a:lvl5pPr>
            <a:lvl6pPr marL="8189824" indent="0">
              <a:buNone/>
              <a:defRPr sz="5732">
                <a:solidFill>
                  <a:schemeClr val="tx1">
                    <a:tint val="75000"/>
                  </a:schemeClr>
                </a:solidFill>
              </a:defRPr>
            </a:lvl6pPr>
            <a:lvl7pPr marL="9827788" indent="0">
              <a:buNone/>
              <a:defRPr sz="5732">
                <a:solidFill>
                  <a:schemeClr val="tx1">
                    <a:tint val="75000"/>
                  </a:schemeClr>
                </a:solidFill>
              </a:defRPr>
            </a:lvl7pPr>
            <a:lvl8pPr marL="11465753" indent="0">
              <a:buNone/>
              <a:defRPr sz="5732">
                <a:solidFill>
                  <a:schemeClr val="tx1">
                    <a:tint val="75000"/>
                  </a:schemeClr>
                </a:solidFill>
              </a:defRPr>
            </a:lvl8pPr>
            <a:lvl9pPr marL="13103718" indent="0">
              <a:buNone/>
              <a:defRPr sz="5732">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173465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252226" y="10733154"/>
            <a:ext cx="13922851" cy="255822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6584573" y="10733154"/>
            <a:ext cx="13922851" cy="255822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77F9B7F-EBBB-43ED-8191-B5B5C3244074}" type="datetimeFigureOut">
              <a:rPr lang="en-ZW" smtClean="0"/>
              <a:t>4/7/2023</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384870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56493" y="2146639"/>
            <a:ext cx="28255198" cy="779320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256497" y="9883837"/>
            <a:ext cx="13858865" cy="4843916"/>
          </a:xfrm>
        </p:spPr>
        <p:txBody>
          <a:bodyPr anchor="b"/>
          <a:lstStyle>
            <a:lvl1pPr marL="0" indent="0">
              <a:buNone/>
              <a:defRPr sz="8598" b="1"/>
            </a:lvl1pPr>
            <a:lvl2pPr marL="1637965" indent="0">
              <a:buNone/>
              <a:defRPr sz="7165" b="1"/>
            </a:lvl2pPr>
            <a:lvl3pPr marL="3275929" indent="0">
              <a:buNone/>
              <a:defRPr sz="6449" b="1"/>
            </a:lvl3pPr>
            <a:lvl4pPr marL="4913894" indent="0">
              <a:buNone/>
              <a:defRPr sz="5732" b="1"/>
            </a:lvl4pPr>
            <a:lvl5pPr marL="6551859" indent="0">
              <a:buNone/>
              <a:defRPr sz="5732" b="1"/>
            </a:lvl5pPr>
            <a:lvl6pPr marL="8189824" indent="0">
              <a:buNone/>
              <a:defRPr sz="5732" b="1"/>
            </a:lvl6pPr>
            <a:lvl7pPr marL="9827788" indent="0">
              <a:buNone/>
              <a:defRPr sz="5732" b="1"/>
            </a:lvl7pPr>
            <a:lvl8pPr marL="11465753" indent="0">
              <a:buNone/>
              <a:defRPr sz="5732" b="1"/>
            </a:lvl8pPr>
            <a:lvl9pPr marL="13103718" indent="0">
              <a:buNone/>
              <a:defRPr sz="5732" b="1"/>
            </a:lvl9pPr>
          </a:lstStyle>
          <a:p>
            <a:pPr lvl="0"/>
            <a:r>
              <a:rPr lang="en-GB"/>
              <a:t>Click to edit Master text styles</a:t>
            </a:r>
          </a:p>
        </p:txBody>
      </p:sp>
      <p:sp>
        <p:nvSpPr>
          <p:cNvPr id="4" name="Content Placeholder 3"/>
          <p:cNvSpPr>
            <a:spLocks noGrp="1"/>
          </p:cNvSpPr>
          <p:nvPr>
            <p:ph sz="half" idx="2"/>
          </p:nvPr>
        </p:nvSpPr>
        <p:spPr>
          <a:xfrm>
            <a:off x="2256497" y="14727753"/>
            <a:ext cx="13858865" cy="216623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6584575" y="9883837"/>
            <a:ext cx="13927118" cy="4843916"/>
          </a:xfrm>
        </p:spPr>
        <p:txBody>
          <a:bodyPr anchor="b"/>
          <a:lstStyle>
            <a:lvl1pPr marL="0" indent="0">
              <a:buNone/>
              <a:defRPr sz="8598" b="1"/>
            </a:lvl1pPr>
            <a:lvl2pPr marL="1637965" indent="0">
              <a:buNone/>
              <a:defRPr sz="7165" b="1"/>
            </a:lvl2pPr>
            <a:lvl3pPr marL="3275929" indent="0">
              <a:buNone/>
              <a:defRPr sz="6449" b="1"/>
            </a:lvl3pPr>
            <a:lvl4pPr marL="4913894" indent="0">
              <a:buNone/>
              <a:defRPr sz="5732" b="1"/>
            </a:lvl4pPr>
            <a:lvl5pPr marL="6551859" indent="0">
              <a:buNone/>
              <a:defRPr sz="5732" b="1"/>
            </a:lvl5pPr>
            <a:lvl6pPr marL="8189824" indent="0">
              <a:buNone/>
              <a:defRPr sz="5732" b="1"/>
            </a:lvl6pPr>
            <a:lvl7pPr marL="9827788" indent="0">
              <a:buNone/>
              <a:defRPr sz="5732" b="1"/>
            </a:lvl7pPr>
            <a:lvl8pPr marL="11465753" indent="0">
              <a:buNone/>
              <a:defRPr sz="5732" b="1"/>
            </a:lvl8pPr>
            <a:lvl9pPr marL="13103718" indent="0">
              <a:buNone/>
              <a:defRPr sz="5732" b="1"/>
            </a:lvl9pPr>
          </a:lstStyle>
          <a:p>
            <a:pPr lvl="0"/>
            <a:r>
              <a:rPr lang="en-GB"/>
              <a:t>Click to edit Master text styles</a:t>
            </a:r>
          </a:p>
        </p:txBody>
      </p:sp>
      <p:sp>
        <p:nvSpPr>
          <p:cNvPr id="6" name="Content Placeholder 5"/>
          <p:cNvSpPr>
            <a:spLocks noGrp="1"/>
          </p:cNvSpPr>
          <p:nvPr>
            <p:ph sz="quarter" idx="4"/>
          </p:nvPr>
        </p:nvSpPr>
        <p:spPr>
          <a:xfrm>
            <a:off x="16584575" y="14727753"/>
            <a:ext cx="13927118" cy="216623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77F9B7F-EBBB-43ED-8191-B5B5C3244074}" type="datetimeFigureOut">
              <a:rPr lang="en-ZW" smtClean="0"/>
              <a:t>4/7/2023</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423150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77F9B7F-EBBB-43ED-8191-B5B5C3244074}" type="datetimeFigureOut">
              <a:rPr lang="en-ZW" smtClean="0"/>
              <a:t>4/7/2023</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339716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F9B7F-EBBB-43ED-8191-B5B5C3244074}" type="datetimeFigureOut">
              <a:rPr lang="en-ZW" smtClean="0"/>
              <a:t>4/7/2023</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239684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6493" y="2687955"/>
            <a:ext cx="10565840" cy="9407843"/>
          </a:xfrm>
        </p:spPr>
        <p:txBody>
          <a:bodyPr anchor="b"/>
          <a:lstStyle>
            <a:lvl1pPr>
              <a:defRPr sz="11464"/>
            </a:lvl1pPr>
          </a:lstStyle>
          <a:p>
            <a:r>
              <a:rPr lang="en-GB"/>
              <a:t>Click to edit Master title style</a:t>
            </a:r>
            <a:endParaRPr lang="en-US" dirty="0"/>
          </a:p>
        </p:txBody>
      </p:sp>
      <p:sp>
        <p:nvSpPr>
          <p:cNvPr id="3" name="Content Placeholder 2"/>
          <p:cNvSpPr>
            <a:spLocks noGrp="1"/>
          </p:cNvSpPr>
          <p:nvPr>
            <p:ph idx="1"/>
          </p:nvPr>
        </p:nvSpPr>
        <p:spPr>
          <a:xfrm>
            <a:off x="13927118" y="5805245"/>
            <a:ext cx="16584573" cy="28652854"/>
          </a:xfrm>
        </p:spPr>
        <p:txBody>
          <a:bodyPr/>
          <a:lstStyle>
            <a:lvl1pPr>
              <a:defRPr sz="11464"/>
            </a:lvl1pPr>
            <a:lvl2pPr>
              <a:defRPr sz="10031"/>
            </a:lvl2pPr>
            <a:lvl3pPr>
              <a:defRPr sz="8598"/>
            </a:lvl3pPr>
            <a:lvl4pPr>
              <a:defRPr sz="7165"/>
            </a:lvl4pPr>
            <a:lvl5pPr>
              <a:defRPr sz="7165"/>
            </a:lvl5pPr>
            <a:lvl6pPr>
              <a:defRPr sz="7165"/>
            </a:lvl6pPr>
            <a:lvl7pPr>
              <a:defRPr sz="7165"/>
            </a:lvl7pPr>
            <a:lvl8pPr>
              <a:defRPr sz="7165"/>
            </a:lvl8pPr>
            <a:lvl9pPr>
              <a:defRPr sz="716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256493" y="12095798"/>
            <a:ext cx="10565840" cy="22408961"/>
          </a:xfrm>
        </p:spPr>
        <p:txBody>
          <a:bodyPr/>
          <a:lstStyle>
            <a:lvl1pPr marL="0" indent="0">
              <a:buNone/>
              <a:defRPr sz="5732"/>
            </a:lvl1pPr>
            <a:lvl2pPr marL="1637965" indent="0">
              <a:buNone/>
              <a:defRPr sz="5016"/>
            </a:lvl2pPr>
            <a:lvl3pPr marL="3275929" indent="0">
              <a:buNone/>
              <a:defRPr sz="4299"/>
            </a:lvl3pPr>
            <a:lvl4pPr marL="4913894" indent="0">
              <a:buNone/>
              <a:defRPr sz="3583"/>
            </a:lvl4pPr>
            <a:lvl5pPr marL="6551859" indent="0">
              <a:buNone/>
              <a:defRPr sz="3583"/>
            </a:lvl5pPr>
            <a:lvl6pPr marL="8189824" indent="0">
              <a:buNone/>
              <a:defRPr sz="3583"/>
            </a:lvl6pPr>
            <a:lvl7pPr marL="9827788" indent="0">
              <a:buNone/>
              <a:defRPr sz="3583"/>
            </a:lvl7pPr>
            <a:lvl8pPr marL="11465753" indent="0">
              <a:buNone/>
              <a:defRPr sz="3583"/>
            </a:lvl8pPr>
            <a:lvl9pPr marL="13103718" indent="0">
              <a:buNone/>
              <a:defRPr sz="3583"/>
            </a:lvl9pPr>
          </a:lstStyle>
          <a:p>
            <a:pPr lvl="0"/>
            <a:r>
              <a:rPr lang="en-GB"/>
              <a:t>Click to edit Master text styles</a:t>
            </a:r>
          </a:p>
        </p:txBody>
      </p:sp>
      <p:sp>
        <p:nvSpPr>
          <p:cNvPr id="5" name="Date Placeholder 4"/>
          <p:cNvSpPr>
            <a:spLocks noGrp="1"/>
          </p:cNvSpPr>
          <p:nvPr>
            <p:ph type="dt" sz="half" idx="10"/>
          </p:nvPr>
        </p:nvSpPr>
        <p:spPr/>
        <p:txBody>
          <a:bodyPr/>
          <a:lstStyle/>
          <a:p>
            <a:fld id="{477F9B7F-EBBB-43ED-8191-B5B5C3244074}" type="datetimeFigureOut">
              <a:rPr lang="en-ZW" smtClean="0"/>
              <a:t>4/7/2023</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94514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6493" y="2687955"/>
            <a:ext cx="10565840" cy="9407843"/>
          </a:xfrm>
        </p:spPr>
        <p:txBody>
          <a:bodyPr anchor="b"/>
          <a:lstStyle>
            <a:lvl1pPr>
              <a:defRPr sz="11464"/>
            </a:lvl1pPr>
          </a:lstStyle>
          <a:p>
            <a:r>
              <a:rPr lang="en-GB"/>
              <a:t>Click to edit Master title style</a:t>
            </a:r>
            <a:endParaRPr lang="en-US" dirty="0"/>
          </a:p>
        </p:txBody>
      </p:sp>
      <p:sp>
        <p:nvSpPr>
          <p:cNvPr id="3" name="Picture Placeholder 2"/>
          <p:cNvSpPr>
            <a:spLocks noGrp="1" noChangeAspect="1"/>
          </p:cNvSpPr>
          <p:nvPr>
            <p:ph type="pic" idx="1"/>
          </p:nvPr>
        </p:nvSpPr>
        <p:spPr>
          <a:xfrm>
            <a:off x="13927118" y="5805245"/>
            <a:ext cx="16584573" cy="28652854"/>
          </a:xfrm>
        </p:spPr>
        <p:txBody>
          <a:bodyPr anchor="t"/>
          <a:lstStyle>
            <a:lvl1pPr marL="0" indent="0">
              <a:buNone/>
              <a:defRPr sz="11464"/>
            </a:lvl1pPr>
            <a:lvl2pPr marL="1637965" indent="0">
              <a:buNone/>
              <a:defRPr sz="10031"/>
            </a:lvl2pPr>
            <a:lvl3pPr marL="3275929" indent="0">
              <a:buNone/>
              <a:defRPr sz="8598"/>
            </a:lvl3pPr>
            <a:lvl4pPr marL="4913894" indent="0">
              <a:buNone/>
              <a:defRPr sz="7165"/>
            </a:lvl4pPr>
            <a:lvl5pPr marL="6551859" indent="0">
              <a:buNone/>
              <a:defRPr sz="7165"/>
            </a:lvl5pPr>
            <a:lvl6pPr marL="8189824" indent="0">
              <a:buNone/>
              <a:defRPr sz="7165"/>
            </a:lvl6pPr>
            <a:lvl7pPr marL="9827788" indent="0">
              <a:buNone/>
              <a:defRPr sz="7165"/>
            </a:lvl7pPr>
            <a:lvl8pPr marL="11465753" indent="0">
              <a:buNone/>
              <a:defRPr sz="7165"/>
            </a:lvl8pPr>
            <a:lvl9pPr marL="13103718" indent="0">
              <a:buNone/>
              <a:defRPr sz="7165"/>
            </a:lvl9pPr>
          </a:lstStyle>
          <a:p>
            <a:r>
              <a:rPr lang="en-GB"/>
              <a:t>Click icon to add picture</a:t>
            </a:r>
            <a:endParaRPr lang="en-US" dirty="0"/>
          </a:p>
        </p:txBody>
      </p:sp>
      <p:sp>
        <p:nvSpPr>
          <p:cNvPr id="4" name="Text Placeholder 3"/>
          <p:cNvSpPr>
            <a:spLocks noGrp="1"/>
          </p:cNvSpPr>
          <p:nvPr>
            <p:ph type="body" sz="half" idx="2"/>
          </p:nvPr>
        </p:nvSpPr>
        <p:spPr>
          <a:xfrm>
            <a:off x="2256493" y="12095798"/>
            <a:ext cx="10565840" cy="22408961"/>
          </a:xfrm>
        </p:spPr>
        <p:txBody>
          <a:bodyPr/>
          <a:lstStyle>
            <a:lvl1pPr marL="0" indent="0">
              <a:buNone/>
              <a:defRPr sz="5732"/>
            </a:lvl1pPr>
            <a:lvl2pPr marL="1637965" indent="0">
              <a:buNone/>
              <a:defRPr sz="5016"/>
            </a:lvl2pPr>
            <a:lvl3pPr marL="3275929" indent="0">
              <a:buNone/>
              <a:defRPr sz="4299"/>
            </a:lvl3pPr>
            <a:lvl4pPr marL="4913894" indent="0">
              <a:buNone/>
              <a:defRPr sz="3583"/>
            </a:lvl4pPr>
            <a:lvl5pPr marL="6551859" indent="0">
              <a:buNone/>
              <a:defRPr sz="3583"/>
            </a:lvl5pPr>
            <a:lvl6pPr marL="8189824" indent="0">
              <a:buNone/>
              <a:defRPr sz="3583"/>
            </a:lvl6pPr>
            <a:lvl7pPr marL="9827788" indent="0">
              <a:buNone/>
              <a:defRPr sz="3583"/>
            </a:lvl7pPr>
            <a:lvl8pPr marL="11465753" indent="0">
              <a:buNone/>
              <a:defRPr sz="3583"/>
            </a:lvl8pPr>
            <a:lvl9pPr marL="13103718" indent="0">
              <a:buNone/>
              <a:defRPr sz="3583"/>
            </a:lvl9pPr>
          </a:lstStyle>
          <a:p>
            <a:pPr lvl="0"/>
            <a:r>
              <a:rPr lang="en-GB"/>
              <a:t>Click to edit Master text styles</a:t>
            </a:r>
          </a:p>
        </p:txBody>
      </p:sp>
      <p:sp>
        <p:nvSpPr>
          <p:cNvPr id="5" name="Date Placeholder 4"/>
          <p:cNvSpPr>
            <a:spLocks noGrp="1"/>
          </p:cNvSpPr>
          <p:nvPr>
            <p:ph type="dt" sz="half" idx="10"/>
          </p:nvPr>
        </p:nvSpPr>
        <p:spPr/>
        <p:txBody>
          <a:bodyPr/>
          <a:lstStyle/>
          <a:p>
            <a:fld id="{477F9B7F-EBBB-43ED-8191-B5B5C3244074}" type="datetimeFigureOut">
              <a:rPr lang="en-ZW" smtClean="0"/>
              <a:t>4/7/2023</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3525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2226" y="2146639"/>
            <a:ext cx="28255198" cy="779320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52226" y="10733154"/>
            <a:ext cx="28255198" cy="2558224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252226" y="37370050"/>
            <a:ext cx="7370921" cy="2146631"/>
          </a:xfrm>
          <a:prstGeom prst="rect">
            <a:avLst/>
          </a:prstGeom>
        </p:spPr>
        <p:txBody>
          <a:bodyPr vert="horz" lIns="91440" tIns="45720" rIns="91440" bIns="45720" rtlCol="0" anchor="ctr"/>
          <a:lstStyle>
            <a:lvl1pPr algn="l">
              <a:defRPr sz="4299">
                <a:solidFill>
                  <a:schemeClr val="tx1">
                    <a:tint val="75000"/>
                  </a:schemeClr>
                </a:solidFill>
              </a:defRPr>
            </a:lvl1pPr>
          </a:lstStyle>
          <a:p>
            <a:fld id="{477F9B7F-EBBB-43ED-8191-B5B5C3244074}" type="datetimeFigureOut">
              <a:rPr lang="en-ZW" smtClean="0"/>
              <a:t>4/7/2023</a:t>
            </a:fld>
            <a:endParaRPr lang="en-ZW"/>
          </a:p>
        </p:txBody>
      </p:sp>
      <p:sp>
        <p:nvSpPr>
          <p:cNvPr id="5" name="Footer Placeholder 4"/>
          <p:cNvSpPr>
            <a:spLocks noGrp="1"/>
          </p:cNvSpPr>
          <p:nvPr>
            <p:ph type="ftr" sz="quarter" idx="3"/>
          </p:nvPr>
        </p:nvSpPr>
        <p:spPr>
          <a:xfrm>
            <a:off x="10851634" y="37370050"/>
            <a:ext cx="11056382" cy="2146631"/>
          </a:xfrm>
          <a:prstGeom prst="rect">
            <a:avLst/>
          </a:prstGeom>
        </p:spPr>
        <p:txBody>
          <a:bodyPr vert="horz" lIns="91440" tIns="45720" rIns="91440" bIns="45720" rtlCol="0" anchor="ctr"/>
          <a:lstStyle>
            <a:lvl1pPr algn="ctr">
              <a:defRPr sz="4299">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23136503" y="37370050"/>
            <a:ext cx="7370921" cy="2146631"/>
          </a:xfrm>
          <a:prstGeom prst="rect">
            <a:avLst/>
          </a:prstGeom>
        </p:spPr>
        <p:txBody>
          <a:bodyPr vert="horz" lIns="91440" tIns="45720" rIns="91440" bIns="45720" rtlCol="0" anchor="ctr"/>
          <a:lstStyle>
            <a:lvl1pPr algn="r">
              <a:defRPr sz="4299">
                <a:solidFill>
                  <a:schemeClr val="tx1">
                    <a:tint val="75000"/>
                  </a:schemeClr>
                </a:solidFill>
              </a:defRPr>
            </a:lvl1pPr>
          </a:lstStyle>
          <a:p>
            <a:fld id="{C6CB34E3-4CBA-46E0-8175-0141CDD12AB8}" type="slidenum">
              <a:rPr lang="en-ZW" smtClean="0"/>
              <a:t>‹#›</a:t>
            </a:fld>
            <a:endParaRPr lang="en-ZW"/>
          </a:p>
        </p:txBody>
      </p:sp>
    </p:spTree>
    <p:extLst>
      <p:ext uri="{BB962C8B-B14F-4D97-AF65-F5344CB8AC3E}">
        <p14:creationId xmlns:p14="http://schemas.microsoft.com/office/powerpoint/2010/main" val="557538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75929" rtl="0" eaLnBrk="1" latinLnBrk="0" hangingPunct="1">
        <a:lnSpc>
          <a:spcPct val="90000"/>
        </a:lnSpc>
        <a:spcBef>
          <a:spcPct val="0"/>
        </a:spcBef>
        <a:buNone/>
        <a:defRPr sz="15763" kern="1200">
          <a:solidFill>
            <a:schemeClr val="tx1"/>
          </a:solidFill>
          <a:latin typeface="+mj-lt"/>
          <a:ea typeface="+mj-ea"/>
          <a:cs typeface="+mj-cs"/>
        </a:defRPr>
      </a:lvl1pPr>
    </p:titleStyle>
    <p:bodyStyle>
      <a:lvl1pPr marL="818982" indent="-818982" algn="l" defTabSz="3275929" rtl="0" eaLnBrk="1" latinLnBrk="0" hangingPunct="1">
        <a:lnSpc>
          <a:spcPct val="90000"/>
        </a:lnSpc>
        <a:spcBef>
          <a:spcPts val="3583"/>
        </a:spcBef>
        <a:buFont typeface="Arial" panose="020B0604020202020204" pitchFamily="34" charset="0"/>
        <a:buChar char="•"/>
        <a:defRPr sz="10031" kern="1200">
          <a:solidFill>
            <a:schemeClr val="tx1"/>
          </a:solidFill>
          <a:latin typeface="+mn-lt"/>
          <a:ea typeface="+mn-ea"/>
          <a:cs typeface="+mn-cs"/>
        </a:defRPr>
      </a:lvl1pPr>
      <a:lvl2pPr marL="2456947" indent="-818982" algn="l" defTabSz="3275929" rtl="0" eaLnBrk="1" latinLnBrk="0" hangingPunct="1">
        <a:lnSpc>
          <a:spcPct val="90000"/>
        </a:lnSpc>
        <a:spcBef>
          <a:spcPts val="1791"/>
        </a:spcBef>
        <a:buFont typeface="Arial" panose="020B0604020202020204" pitchFamily="34" charset="0"/>
        <a:buChar char="•"/>
        <a:defRPr sz="8598" kern="1200">
          <a:solidFill>
            <a:schemeClr val="tx1"/>
          </a:solidFill>
          <a:latin typeface="+mn-lt"/>
          <a:ea typeface="+mn-ea"/>
          <a:cs typeface="+mn-cs"/>
        </a:defRPr>
      </a:lvl2pPr>
      <a:lvl3pPr marL="4094912" indent="-818982" algn="l" defTabSz="3275929" rtl="0" eaLnBrk="1" latinLnBrk="0" hangingPunct="1">
        <a:lnSpc>
          <a:spcPct val="90000"/>
        </a:lnSpc>
        <a:spcBef>
          <a:spcPts val="1791"/>
        </a:spcBef>
        <a:buFont typeface="Arial" panose="020B0604020202020204" pitchFamily="34" charset="0"/>
        <a:buChar char="•"/>
        <a:defRPr sz="7165" kern="1200">
          <a:solidFill>
            <a:schemeClr val="tx1"/>
          </a:solidFill>
          <a:latin typeface="+mn-lt"/>
          <a:ea typeface="+mn-ea"/>
          <a:cs typeface="+mn-cs"/>
        </a:defRPr>
      </a:lvl3pPr>
      <a:lvl4pPr marL="5732877"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4pPr>
      <a:lvl5pPr marL="7370841"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5pPr>
      <a:lvl6pPr marL="9008806"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6pPr>
      <a:lvl7pPr marL="10646771"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7pPr>
      <a:lvl8pPr marL="12284735"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8pPr>
      <a:lvl9pPr marL="13922700"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9pPr>
    </p:bodyStyle>
    <p:otherStyle>
      <a:defPPr>
        <a:defRPr lang="en-US"/>
      </a:defPPr>
      <a:lvl1pPr marL="0" algn="l" defTabSz="3275929" rtl="0" eaLnBrk="1" latinLnBrk="0" hangingPunct="1">
        <a:defRPr sz="6449" kern="1200">
          <a:solidFill>
            <a:schemeClr val="tx1"/>
          </a:solidFill>
          <a:latin typeface="+mn-lt"/>
          <a:ea typeface="+mn-ea"/>
          <a:cs typeface="+mn-cs"/>
        </a:defRPr>
      </a:lvl1pPr>
      <a:lvl2pPr marL="1637965" algn="l" defTabSz="3275929" rtl="0" eaLnBrk="1" latinLnBrk="0" hangingPunct="1">
        <a:defRPr sz="6449" kern="1200">
          <a:solidFill>
            <a:schemeClr val="tx1"/>
          </a:solidFill>
          <a:latin typeface="+mn-lt"/>
          <a:ea typeface="+mn-ea"/>
          <a:cs typeface="+mn-cs"/>
        </a:defRPr>
      </a:lvl2pPr>
      <a:lvl3pPr marL="3275929" algn="l" defTabSz="3275929" rtl="0" eaLnBrk="1" latinLnBrk="0" hangingPunct="1">
        <a:defRPr sz="6449" kern="1200">
          <a:solidFill>
            <a:schemeClr val="tx1"/>
          </a:solidFill>
          <a:latin typeface="+mn-lt"/>
          <a:ea typeface="+mn-ea"/>
          <a:cs typeface="+mn-cs"/>
        </a:defRPr>
      </a:lvl3pPr>
      <a:lvl4pPr marL="4913894" algn="l" defTabSz="3275929" rtl="0" eaLnBrk="1" latinLnBrk="0" hangingPunct="1">
        <a:defRPr sz="6449" kern="1200">
          <a:solidFill>
            <a:schemeClr val="tx1"/>
          </a:solidFill>
          <a:latin typeface="+mn-lt"/>
          <a:ea typeface="+mn-ea"/>
          <a:cs typeface="+mn-cs"/>
        </a:defRPr>
      </a:lvl4pPr>
      <a:lvl5pPr marL="6551859" algn="l" defTabSz="3275929" rtl="0" eaLnBrk="1" latinLnBrk="0" hangingPunct="1">
        <a:defRPr sz="6449" kern="1200">
          <a:solidFill>
            <a:schemeClr val="tx1"/>
          </a:solidFill>
          <a:latin typeface="+mn-lt"/>
          <a:ea typeface="+mn-ea"/>
          <a:cs typeface="+mn-cs"/>
        </a:defRPr>
      </a:lvl5pPr>
      <a:lvl6pPr marL="8189824" algn="l" defTabSz="3275929" rtl="0" eaLnBrk="1" latinLnBrk="0" hangingPunct="1">
        <a:defRPr sz="6449" kern="1200">
          <a:solidFill>
            <a:schemeClr val="tx1"/>
          </a:solidFill>
          <a:latin typeface="+mn-lt"/>
          <a:ea typeface="+mn-ea"/>
          <a:cs typeface="+mn-cs"/>
        </a:defRPr>
      </a:lvl6pPr>
      <a:lvl7pPr marL="9827788" algn="l" defTabSz="3275929" rtl="0" eaLnBrk="1" latinLnBrk="0" hangingPunct="1">
        <a:defRPr sz="6449" kern="1200">
          <a:solidFill>
            <a:schemeClr val="tx1"/>
          </a:solidFill>
          <a:latin typeface="+mn-lt"/>
          <a:ea typeface="+mn-ea"/>
          <a:cs typeface="+mn-cs"/>
        </a:defRPr>
      </a:lvl7pPr>
      <a:lvl8pPr marL="11465753" algn="l" defTabSz="3275929" rtl="0" eaLnBrk="1" latinLnBrk="0" hangingPunct="1">
        <a:defRPr sz="6449" kern="1200">
          <a:solidFill>
            <a:schemeClr val="tx1"/>
          </a:solidFill>
          <a:latin typeface="+mn-lt"/>
          <a:ea typeface="+mn-ea"/>
          <a:cs typeface="+mn-cs"/>
        </a:defRPr>
      </a:lvl8pPr>
      <a:lvl9pPr marL="13103718" algn="l" defTabSz="3275929" rtl="0" eaLnBrk="1" latinLnBrk="0" hangingPunct="1">
        <a:defRPr sz="64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4E13D69-BF10-10A9-F87A-5841B6EC6518}"/>
              </a:ext>
            </a:extLst>
          </p:cNvPr>
          <p:cNvSpPr>
            <a:spLocks noGrp="1"/>
          </p:cNvSpPr>
          <p:nvPr>
            <p:ph type="title"/>
          </p:nvPr>
        </p:nvSpPr>
        <p:spPr>
          <a:xfrm>
            <a:off x="573870" y="26982048"/>
            <a:ext cx="16284789" cy="6740307"/>
          </a:xfrm>
          <a:solidFill>
            <a:srgbClr val="1E9591"/>
          </a:solidFill>
          <a:ln w="76200">
            <a:solidFill>
              <a:srgbClr val="1E9591"/>
            </a:solidFill>
          </a:ln>
        </p:spPr>
        <p:txBody>
          <a:bodyPr wrap="square" rtlCol="0">
            <a:spAutoFit/>
          </a:bodyPr>
          <a:lstStyle/>
          <a:p>
            <a:pPr algn="ctr" defTabSz="457200"/>
            <a:r>
              <a:rPr lang="en-GB" sz="9600" b="1" dirty="0">
                <a:solidFill>
                  <a:schemeClr val="bg1"/>
                </a:solidFill>
                <a:latin typeface="Arial" panose="020B0604020202020204" pitchFamily="34" charset="0"/>
                <a:ea typeface="+mn-ea"/>
                <a:cs typeface="Arial" panose="020B0604020202020204" pitchFamily="34" charset="0"/>
              </a:rPr>
              <a:t>Integrate family planning within HIV programmes to address the unmet SRH needs that young women living with HIV face</a:t>
            </a:r>
            <a:endParaRPr lang="en-ZW" sz="9600" b="1" dirty="0">
              <a:solidFill>
                <a:schemeClr val="bg1"/>
              </a:solidFill>
              <a:latin typeface="Arial" panose="020B0604020202020204" pitchFamily="34" charset="0"/>
              <a:ea typeface="+mn-ea"/>
              <a:cs typeface="Arial" panose="020B0604020202020204" pitchFamily="34" charset="0"/>
            </a:endParaRPr>
          </a:p>
        </p:txBody>
      </p:sp>
      <p:pic>
        <p:nvPicPr>
          <p:cNvPr id="5" name="Picture 4">
            <a:extLst>
              <a:ext uri="{FF2B5EF4-FFF2-40B4-BE49-F238E27FC236}">
                <a16:creationId xmlns:a16="http://schemas.microsoft.com/office/drawing/2014/main" id="{F4AD3BA6-4B4C-8AAA-DE7D-A9D62F70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32759650" cy="4010190"/>
          </a:xfrm>
          <a:prstGeom prst="rect">
            <a:avLst/>
          </a:prstGeom>
        </p:spPr>
      </p:pic>
      <p:pic>
        <p:nvPicPr>
          <p:cNvPr id="2" name="Picture 1">
            <a:extLst>
              <a:ext uri="{FF2B5EF4-FFF2-40B4-BE49-F238E27FC236}">
                <a16:creationId xmlns:a16="http://schemas.microsoft.com/office/drawing/2014/main" id="{BD3DE938-AE2A-4E86-B530-18FF106BF2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 y="37966358"/>
            <a:ext cx="32759610" cy="2455958"/>
          </a:xfrm>
          <a:prstGeom prst="rect">
            <a:avLst/>
          </a:prstGeom>
        </p:spPr>
      </p:pic>
      <p:sp>
        <p:nvSpPr>
          <p:cNvPr id="4" name="TextBox 3">
            <a:extLst>
              <a:ext uri="{FF2B5EF4-FFF2-40B4-BE49-F238E27FC236}">
                <a16:creationId xmlns:a16="http://schemas.microsoft.com/office/drawing/2014/main" id="{0F0396F6-CE59-96DA-867A-BE04D8853E5F}"/>
              </a:ext>
            </a:extLst>
          </p:cNvPr>
          <p:cNvSpPr txBox="1"/>
          <p:nvPr/>
        </p:nvSpPr>
        <p:spPr>
          <a:xfrm>
            <a:off x="20352154" y="38884266"/>
            <a:ext cx="9553643" cy="923330"/>
          </a:xfrm>
          <a:prstGeom prst="rect">
            <a:avLst/>
          </a:prstGeom>
          <a:noFill/>
        </p:spPr>
        <p:txBody>
          <a:bodyPr wrap="square" rtlCol="0">
            <a:spAutoFit/>
          </a:bodyPr>
          <a:lstStyle/>
          <a:p>
            <a:pPr algn="r"/>
            <a:r>
              <a:rPr lang="en-US" sz="5400" b="1" dirty="0" err="1">
                <a:solidFill>
                  <a:schemeClr val="bg1"/>
                </a:solidFill>
              </a:rPr>
              <a:t>www.thruzim.org</a:t>
            </a:r>
            <a:endParaRPr lang="en-US" sz="5400" b="1" dirty="0">
              <a:solidFill>
                <a:schemeClr val="bg1"/>
              </a:solidFill>
            </a:endParaRPr>
          </a:p>
        </p:txBody>
      </p:sp>
      <p:pic>
        <p:nvPicPr>
          <p:cNvPr id="10" name="Picture 9" descr="A picture containing pattern, square, pixel, design&#10;&#10;Description automatically generated">
            <a:extLst>
              <a:ext uri="{FF2B5EF4-FFF2-40B4-BE49-F238E27FC236}">
                <a16:creationId xmlns:a16="http://schemas.microsoft.com/office/drawing/2014/main" id="{A88BB675-D2A4-2A42-B2A3-DDCC4AE05B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07857" y="37949729"/>
            <a:ext cx="2551793" cy="2551793"/>
          </a:xfrm>
          <a:prstGeom prst="rect">
            <a:avLst/>
          </a:prstGeom>
        </p:spPr>
      </p:pic>
      <p:sp>
        <p:nvSpPr>
          <p:cNvPr id="14" name="TextBox 13">
            <a:extLst>
              <a:ext uri="{FF2B5EF4-FFF2-40B4-BE49-F238E27FC236}">
                <a16:creationId xmlns:a16="http://schemas.microsoft.com/office/drawing/2014/main" id="{32C3F453-B32D-3445-A5C2-787C557C5EB7}"/>
              </a:ext>
            </a:extLst>
          </p:cNvPr>
          <p:cNvSpPr txBox="1"/>
          <p:nvPr/>
        </p:nvSpPr>
        <p:spPr>
          <a:xfrm>
            <a:off x="124110" y="13745"/>
            <a:ext cx="32540484" cy="1938992"/>
          </a:xfrm>
          <a:prstGeom prst="rect">
            <a:avLst/>
          </a:prstGeom>
          <a:noFill/>
        </p:spPr>
        <p:txBody>
          <a:bodyPr wrap="square">
            <a:spAutoFit/>
          </a:bodyPr>
          <a:lstStyle/>
          <a:p>
            <a:pPr algn="ctr"/>
            <a:r>
              <a:rPr lang="en-GB" sz="6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Family planning experiences of young women with and without HIV in Zimbabwe: a case for integrated HIV and sexual and reproductive health services</a:t>
            </a:r>
          </a:p>
        </p:txBody>
      </p:sp>
      <p:sp>
        <p:nvSpPr>
          <p:cNvPr id="15" name="TextBox 14">
            <a:extLst>
              <a:ext uri="{FF2B5EF4-FFF2-40B4-BE49-F238E27FC236}">
                <a16:creationId xmlns:a16="http://schemas.microsoft.com/office/drawing/2014/main" id="{8E693E7E-1DED-8748-90E9-9B5D665B55EA}"/>
              </a:ext>
            </a:extLst>
          </p:cNvPr>
          <p:cNvSpPr txBox="1"/>
          <p:nvPr/>
        </p:nvSpPr>
        <p:spPr>
          <a:xfrm>
            <a:off x="95036" y="2008595"/>
            <a:ext cx="32664594" cy="1754326"/>
          </a:xfrm>
          <a:prstGeom prst="rect">
            <a:avLst/>
          </a:prstGeom>
          <a:noFill/>
        </p:spPr>
        <p:txBody>
          <a:bodyPr wrap="square" rtlCol="0">
            <a:spAutoFit/>
          </a:bodyPr>
          <a:lstStyle/>
          <a:p>
            <a:pPr algn="ct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Mavodza</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C.V.</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Busza</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Mackworth-Young C. R. S</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 </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Nyamwanza</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Nzombe</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Dauya</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Dziva</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Chikwari</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Tembo M</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Simms V</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Mugurungi</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Apollo T</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Ferrand R.A</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Bernays S</a:t>
            </a:r>
            <a:r>
              <a:rPr lang="en-US" sz="3600" b="1" u="sng"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1,4</a:t>
            </a:r>
            <a:endParaRPr lang="en-US" sz="3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a:t>
            </a:r>
            <a:r>
              <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Biomedical Research and Training Institute.  </a:t>
            </a:r>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London School of Hygiene and Tropical Medicine. </a:t>
            </a:r>
            <a:r>
              <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Ministry </a:t>
            </a:r>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of Health and Child Care 4.</a:t>
            </a:r>
            <a:r>
              <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University of Sydney</a:t>
            </a:r>
            <a:endParaRPr lang="en-ZA" sz="3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14FBE40F-2507-FF49-B50A-010819E2D671}"/>
              </a:ext>
            </a:extLst>
          </p:cNvPr>
          <p:cNvPicPr>
            <a:picLocks noChangeAspect="1"/>
          </p:cNvPicPr>
          <p:nvPr/>
        </p:nvPicPr>
        <p:blipFill>
          <a:blip r:embed="rId4"/>
          <a:stretch>
            <a:fillRect/>
          </a:stretch>
        </p:blipFill>
        <p:spPr>
          <a:xfrm>
            <a:off x="19243128" y="38088917"/>
            <a:ext cx="2218052" cy="2189978"/>
          </a:xfrm>
          <a:prstGeom prst="rect">
            <a:avLst/>
          </a:prstGeom>
        </p:spPr>
      </p:pic>
      <p:pic>
        <p:nvPicPr>
          <p:cNvPr id="17" name="Picture 16">
            <a:extLst>
              <a:ext uri="{FF2B5EF4-FFF2-40B4-BE49-F238E27FC236}">
                <a16:creationId xmlns:a16="http://schemas.microsoft.com/office/drawing/2014/main" id="{EF4F49C3-A940-044B-99BE-1429816B2C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9267" y="38115602"/>
            <a:ext cx="1754046" cy="2189978"/>
          </a:xfrm>
          <a:prstGeom prst="rect">
            <a:avLst/>
          </a:prstGeom>
        </p:spPr>
      </p:pic>
      <p:sp>
        <p:nvSpPr>
          <p:cNvPr id="18" name="TextBox 17">
            <a:extLst>
              <a:ext uri="{FF2B5EF4-FFF2-40B4-BE49-F238E27FC236}">
                <a16:creationId xmlns:a16="http://schemas.microsoft.com/office/drawing/2014/main" id="{D61B4D18-3517-2447-9B2F-18B1F6EDCF02}"/>
              </a:ext>
            </a:extLst>
          </p:cNvPr>
          <p:cNvSpPr txBox="1"/>
          <p:nvPr/>
        </p:nvSpPr>
        <p:spPr>
          <a:xfrm>
            <a:off x="248444" y="4292008"/>
            <a:ext cx="16934400" cy="864000"/>
          </a:xfrm>
          <a:prstGeom prst="rect">
            <a:avLst/>
          </a:prstGeom>
          <a:solidFill>
            <a:srgbClr val="1E9591"/>
          </a:solidFill>
          <a:ln w="76200">
            <a:solidFill>
              <a:srgbClr val="1E9591"/>
            </a:solidFill>
          </a:ln>
        </p:spPr>
        <p:txBody>
          <a:bodyPr wrap="square" rtlCol="0">
            <a:spAutoFit/>
          </a:bodyPr>
          <a:lstStyle>
            <a:defPPr>
              <a:defRPr lang="en-US"/>
            </a:defPPr>
            <a:lvl1pPr>
              <a:defRPr sz="4884" b="1">
                <a:solidFill>
                  <a:schemeClr val="bg1"/>
                </a:solidFill>
                <a:latin typeface="Arial" panose="020B0604020202020204" pitchFamily="34" charset="0"/>
                <a:cs typeface="Arial" panose="020B0604020202020204" pitchFamily="34" charset="0"/>
              </a:defRPr>
            </a:lvl1pPr>
          </a:lstStyle>
          <a:p>
            <a:r>
              <a:rPr lang="en-US" dirty="0"/>
              <a:t>Background</a:t>
            </a:r>
          </a:p>
        </p:txBody>
      </p:sp>
      <p:sp>
        <p:nvSpPr>
          <p:cNvPr id="20" name="TextBox 19">
            <a:extLst>
              <a:ext uri="{FF2B5EF4-FFF2-40B4-BE49-F238E27FC236}">
                <a16:creationId xmlns:a16="http://schemas.microsoft.com/office/drawing/2014/main" id="{E69F86A9-D9C0-674D-9461-7CF8D45A620D}"/>
              </a:ext>
            </a:extLst>
          </p:cNvPr>
          <p:cNvSpPr txBox="1"/>
          <p:nvPr/>
        </p:nvSpPr>
        <p:spPr>
          <a:xfrm>
            <a:off x="160321" y="13760494"/>
            <a:ext cx="16902640" cy="6740307"/>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effectLst/>
                <a:ea typeface="Calibri" panose="020F0502020204030204" pitchFamily="34" charset="0"/>
                <a:cs typeface="Times New Roman" panose="02020603050405020304" pitchFamily="18" charset="0"/>
              </a:rPr>
              <a:t>4.9% of all the young women who access CHIEDZA were living with HIV.</a:t>
            </a:r>
          </a:p>
          <a:p>
            <a:pPr marL="685800" indent="-685800" algn="just">
              <a:buFont typeface="Arial" panose="020B0604020202020204" pitchFamily="34" charset="0"/>
              <a:buChar char="•"/>
            </a:pPr>
            <a:r>
              <a:rPr lang="en-GB" sz="5400" dirty="0">
                <a:effectLst/>
                <a:ea typeface="Calibri" panose="020F0502020204030204" pitchFamily="34" charset="0"/>
                <a:cs typeface="Times New Roman" panose="02020603050405020304" pitchFamily="18" charset="0"/>
              </a:rPr>
              <a:t>Young women living with HIV aged 16-19 years were more likely to access family planning services compared to those without [OR 1.91 95%CI 1.52-2.39</a:t>
            </a:r>
            <a:r>
              <a:rPr lang="en-ZA" sz="5400" dirty="0">
                <a:ea typeface="Calibri" panose="020F0502020204030204" pitchFamily="34" charset="0"/>
                <a:cs typeface="Times New Roman" panose="02020603050405020304" pitchFamily="18" charset="0"/>
              </a:rPr>
              <a:t>].</a:t>
            </a:r>
            <a:endParaRPr lang="en-GB" sz="5400" dirty="0">
              <a:effectLst/>
              <a:ea typeface="Calibri" panose="020F0502020204030204" pitchFamily="34" charset="0"/>
              <a:cs typeface="Times New Roman" panose="02020603050405020304" pitchFamily="18" charset="0"/>
            </a:endParaRPr>
          </a:p>
          <a:p>
            <a:pPr marL="685800" indent="-685800" algn="just">
              <a:buFont typeface="Arial" panose="020B0604020202020204" pitchFamily="34" charset="0"/>
              <a:buChar char="•"/>
            </a:pPr>
            <a:r>
              <a:rPr lang="en-GB" sz="5400" dirty="0">
                <a:ea typeface="Calibri" panose="020F0502020204030204" pitchFamily="34" charset="0"/>
                <a:cs typeface="Times New Roman" panose="02020603050405020304" pitchFamily="18" charset="0"/>
              </a:rPr>
              <a:t>Young women living with HIV were more likely to take up injectables as their contraceptive of choice (24.0% vs. 17.9%).</a:t>
            </a:r>
            <a:endParaRPr lang="en-GB" sz="5400" dirty="0">
              <a:effectLst/>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2A5317C1-B265-D941-9A74-7EE2C1DD0D5C}"/>
              </a:ext>
            </a:extLst>
          </p:cNvPr>
          <p:cNvSpPr txBox="1"/>
          <p:nvPr/>
        </p:nvSpPr>
        <p:spPr>
          <a:xfrm>
            <a:off x="17936882" y="16588127"/>
            <a:ext cx="14384226" cy="12557284"/>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effectLst/>
                <a:latin typeface="Calibri" panose="020F0502020204030204" pitchFamily="34" charset="0"/>
                <a:ea typeface="Calibri" panose="020F0502020204030204" pitchFamily="34" charset="0"/>
                <a:cs typeface="Times New Roman" panose="02020603050405020304" pitchFamily="18" charset="0"/>
              </a:rPr>
              <a:t>Regardless of HIV status, young women valued access to non-judgemental SRH support which encouraged their confidence, literacy, and engagement with family planning. </a:t>
            </a:r>
          </a:p>
          <a:p>
            <a:pPr marL="685800" indent="-685800" algn="just">
              <a:buFont typeface="Arial" panose="020B0604020202020204" pitchFamily="34" charset="0"/>
              <a:buChar char="•"/>
            </a:pPr>
            <a:r>
              <a:rPr lang="en-GB" sz="5400" dirty="0">
                <a:effectLst/>
                <a:ea typeface="Calibri" panose="020F0502020204030204" pitchFamily="34" charset="0"/>
                <a:cs typeface="Times New Roman" panose="02020603050405020304" pitchFamily="18" charset="0"/>
              </a:rPr>
              <a:t>Women accessing HIV care at health facilities had constrained access to family planning. There was inadequate information and counselling about the interactions between some ART regimens and hormonal contraceptives</a:t>
            </a:r>
            <a:r>
              <a:rPr lang="en-ZA" sz="5400" dirty="0">
                <a:ea typeface="Calibri" panose="020F0502020204030204" pitchFamily="34" charset="0"/>
                <a:cs typeface="Times New Roman" panose="02020603050405020304" pitchFamily="18" charset="0"/>
              </a:rPr>
              <a:t>.</a:t>
            </a:r>
            <a:endParaRPr lang="en-ZA" sz="5400" dirty="0">
              <a:effectLst/>
            </a:endParaRPr>
          </a:p>
          <a:p>
            <a:pPr marL="685800" indent="-685800" algn="just">
              <a:buFont typeface="Arial" panose="020B0604020202020204" pitchFamily="34" charset="0"/>
              <a:buChar char="•"/>
            </a:pPr>
            <a:r>
              <a:rPr lang="en-ZA" sz="5400" dirty="0">
                <a:effectLst/>
                <a:ea typeface="Calibri" panose="020F0502020204030204" pitchFamily="34" charset="0"/>
                <a:cs typeface="Times New Roman" panose="02020603050405020304" pitchFamily="18" charset="0"/>
              </a:rPr>
              <a:t>Some of those who did not receive HIV care within CHIEDZA chose to access family planning care, alongside </a:t>
            </a:r>
            <a:r>
              <a:rPr lang="en-GB" sz="5400" dirty="0">
                <a:effectLst/>
                <a:ea typeface="Calibri" panose="020F0502020204030204" pitchFamily="34" charset="0"/>
                <a:cs typeface="Times New Roman" panose="02020603050405020304" pitchFamily="18" charset="0"/>
              </a:rPr>
              <a:t>ART adherence support while continuing to access ART at their local clinic</a:t>
            </a:r>
            <a:r>
              <a:rPr lang="en-ZA" sz="5400" dirty="0">
                <a:effectLst/>
                <a:cs typeface="Times New Roman" panose="02020603050405020304" pitchFamily="18" charset="0"/>
              </a:rPr>
              <a:t> </a:t>
            </a:r>
          </a:p>
          <a:p>
            <a:pPr marL="685800" indent="-685800" algn="just">
              <a:buFont typeface="Arial" panose="020B0604020202020204" pitchFamily="34" charset="0"/>
              <a:buChar char="•"/>
            </a:pPr>
            <a:r>
              <a:rPr lang="en-GB" sz="5400" dirty="0">
                <a:effectLst/>
                <a:ea typeface="Calibri" panose="020F0502020204030204" pitchFamily="34" charset="0"/>
                <a:cs typeface="Times New Roman" panose="02020603050405020304" pitchFamily="18" charset="0"/>
              </a:rPr>
              <a:t>Those living with HIV reported a contraceptive preference for injectables to reduce pill burden</a:t>
            </a:r>
            <a:r>
              <a:rPr lang="en-ZA" sz="5400" dirty="0">
                <a:effectLst/>
                <a:cs typeface="Times New Roman" panose="02020603050405020304" pitchFamily="18" charset="0"/>
              </a:rPr>
              <a:t> </a:t>
            </a:r>
            <a:endParaRPr lang="en-GB" sz="5400" dirty="0">
              <a:effectLst/>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421DB8C0-8422-2E49-9BA2-59FFAD220864}"/>
              </a:ext>
            </a:extLst>
          </p:cNvPr>
          <p:cNvSpPr txBox="1"/>
          <p:nvPr/>
        </p:nvSpPr>
        <p:spPr>
          <a:xfrm>
            <a:off x="124110" y="35573880"/>
            <a:ext cx="32668502" cy="2585323"/>
          </a:xfrm>
          <a:prstGeom prst="rect">
            <a:avLst/>
          </a:prstGeom>
          <a:noFill/>
        </p:spPr>
        <p:txBody>
          <a:bodyPr wrap="square" rtlCol="0">
            <a:spAutoFit/>
          </a:bodyPr>
          <a:lstStyle/>
          <a:p>
            <a:pPr algn="ctr"/>
            <a:r>
              <a:rPr lang="en-GB" sz="5400" dirty="0">
                <a:latin typeface="Calibri" panose="020F0502020204030204" pitchFamily="34" charset="0"/>
                <a:ea typeface="Calibri" panose="020F0502020204030204" pitchFamily="34" charset="0"/>
                <a:cs typeface="Times New Roman" panose="02020603050405020304" pitchFamily="18" charset="0"/>
              </a:rPr>
              <a:t>Integrating family planning with HIV programmes </a:t>
            </a:r>
            <a:r>
              <a:rPr lang="en-GB" sz="5400" dirty="0">
                <a:effectLst/>
                <a:latin typeface="Calibri" panose="020F0502020204030204" pitchFamily="34" charset="0"/>
                <a:ea typeface="Calibri" panose="020F0502020204030204" pitchFamily="34" charset="0"/>
                <a:cs typeface="Times New Roman" panose="02020603050405020304" pitchFamily="18" charset="0"/>
              </a:rPr>
              <a:t>may improve efficiency, make care more person-centred and provide a further opportunity to address concerns about drug interactions, and support for addressing wider challenges with adherence to oral HIV treatment.</a:t>
            </a:r>
            <a:endParaRPr lang="en-ZA" sz="5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ounded Rectangular Callout 23">
            <a:extLst>
              <a:ext uri="{FF2B5EF4-FFF2-40B4-BE49-F238E27FC236}">
                <a16:creationId xmlns:a16="http://schemas.microsoft.com/office/drawing/2014/main" id="{FE9AB720-A6B0-BE45-B80F-F958DFDC572B}"/>
              </a:ext>
            </a:extLst>
          </p:cNvPr>
          <p:cNvSpPr/>
          <p:nvPr/>
        </p:nvSpPr>
        <p:spPr>
          <a:xfrm>
            <a:off x="17993603" y="29047946"/>
            <a:ext cx="6879508" cy="5449622"/>
          </a:xfrm>
          <a:prstGeom prst="wedgeRoundRectCallout">
            <a:avLst>
              <a:gd name="adj1" fmla="val -23682"/>
              <a:gd name="adj2" fmla="val -45410"/>
              <a:gd name="adj3" fmla="val 16667"/>
            </a:avLst>
          </a:prstGeom>
          <a:solidFill>
            <a:srgbClr val="17A877"/>
          </a:solidFill>
          <a:ln>
            <a:solidFill>
              <a:srgbClr val="10323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i="1" dirty="0"/>
              <a:t>“I prefer coming to CHIEDZA for family planning because the nurses here are very friendly and they do not judge…The providers are young people who can relate to our experiences” (IDI06, HIV+, 23 years, Depo).</a:t>
            </a:r>
          </a:p>
        </p:txBody>
      </p:sp>
      <p:sp>
        <p:nvSpPr>
          <p:cNvPr id="25" name="Rounded Rectangular Callout 24">
            <a:extLst>
              <a:ext uri="{FF2B5EF4-FFF2-40B4-BE49-F238E27FC236}">
                <a16:creationId xmlns:a16="http://schemas.microsoft.com/office/drawing/2014/main" id="{FDB15139-1B62-2146-B800-C3CAFF3F7B4B}"/>
              </a:ext>
            </a:extLst>
          </p:cNvPr>
          <p:cNvSpPr/>
          <p:nvPr/>
        </p:nvSpPr>
        <p:spPr>
          <a:xfrm>
            <a:off x="25345518" y="29047946"/>
            <a:ext cx="6879508" cy="5389572"/>
          </a:xfrm>
          <a:prstGeom prst="wedgeRoundRectCallout">
            <a:avLst>
              <a:gd name="adj1" fmla="val -13582"/>
              <a:gd name="adj2" fmla="val -46166"/>
              <a:gd name="adj3" fmla="val 16667"/>
            </a:avLst>
          </a:prstGeom>
          <a:solidFill>
            <a:srgbClr val="17A87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i="1" dirty="0"/>
              <a:t>“The first time at CHIEDZA, I wanted to take family planning and pads…I was offered all these services for free... Now I come for family planning and my viral load (IDI11, HIV+, 24 years, Control).</a:t>
            </a:r>
          </a:p>
        </p:txBody>
      </p:sp>
      <p:sp>
        <p:nvSpPr>
          <p:cNvPr id="29" name="TextBox 28">
            <a:extLst>
              <a:ext uri="{FF2B5EF4-FFF2-40B4-BE49-F238E27FC236}">
                <a16:creationId xmlns:a16="http://schemas.microsoft.com/office/drawing/2014/main" id="{D80E34E3-6B91-F549-AAAD-75EBAF3474F0}"/>
              </a:ext>
            </a:extLst>
          </p:cNvPr>
          <p:cNvSpPr txBox="1"/>
          <p:nvPr/>
        </p:nvSpPr>
        <p:spPr>
          <a:xfrm>
            <a:off x="159054" y="5235214"/>
            <a:ext cx="16794000" cy="7571303"/>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cs typeface="Times New Roman" panose="02020603050405020304" pitchFamily="18" charset="0"/>
              </a:rPr>
              <a:t>Young people have high unmet need for sexual and reproductive health (SRH) services. This need is higher for young people living with HIV (YPLHIV).</a:t>
            </a:r>
            <a:endParaRPr lang="en-US" sz="5400" dirty="0">
              <a:cs typeface="Times New Roman" panose="02020603050405020304" pitchFamily="18" charset="0"/>
            </a:endParaRPr>
          </a:p>
          <a:p>
            <a:pPr marL="685800" indent="-685800" algn="just">
              <a:buFont typeface="Arial" panose="020B0604020202020204" pitchFamily="34" charset="0"/>
              <a:buChar char="•"/>
            </a:pPr>
            <a:r>
              <a:rPr lang="en-GB" sz="5400" dirty="0">
                <a:cs typeface="Times New Roman" panose="02020603050405020304" pitchFamily="18" charset="0"/>
              </a:rPr>
              <a:t>In Zimbabwe, we trialled a community-based package of integrated HIV and SRH services for young people aged 16-24 years (CHIEDZA).</a:t>
            </a:r>
            <a:endParaRPr lang="en-US" sz="5400" dirty="0">
              <a:cs typeface="Times New Roman" panose="02020603050405020304" pitchFamily="18" charset="0"/>
            </a:endParaRPr>
          </a:p>
          <a:p>
            <a:pPr marL="685800" indent="-685800" algn="just">
              <a:buFont typeface="Arial" panose="020B0604020202020204" pitchFamily="34" charset="0"/>
              <a:buChar char="•"/>
            </a:pPr>
            <a:r>
              <a:rPr lang="en-GB" sz="5400" dirty="0">
                <a:cs typeface="Times New Roman" panose="02020603050405020304" pitchFamily="18" charset="0"/>
              </a:rPr>
              <a:t>We investigated family planning uptake and experiences of young women with and without HIV, who accessed CHIEDZA. </a:t>
            </a:r>
            <a:endParaRPr lang="en-US" sz="5400" dirty="0">
              <a:cs typeface="Times New Roman" panose="02020603050405020304" pitchFamily="18" charset="0"/>
            </a:endParaRPr>
          </a:p>
        </p:txBody>
      </p:sp>
      <p:sp>
        <p:nvSpPr>
          <p:cNvPr id="30" name="TextBox 29">
            <a:extLst>
              <a:ext uri="{FF2B5EF4-FFF2-40B4-BE49-F238E27FC236}">
                <a16:creationId xmlns:a16="http://schemas.microsoft.com/office/drawing/2014/main" id="{A314F7F0-858C-9748-B5D6-04C755C3E1A7}"/>
              </a:ext>
            </a:extLst>
          </p:cNvPr>
          <p:cNvSpPr txBox="1"/>
          <p:nvPr/>
        </p:nvSpPr>
        <p:spPr>
          <a:xfrm>
            <a:off x="17993603" y="4290018"/>
            <a:ext cx="14400000" cy="864000"/>
          </a:xfrm>
          <a:prstGeom prst="rect">
            <a:avLst/>
          </a:prstGeom>
          <a:solidFill>
            <a:srgbClr val="1E9591"/>
          </a:solidFill>
          <a:ln w="76200">
            <a:solidFill>
              <a:srgbClr val="1E9591"/>
            </a:solidFill>
          </a:ln>
        </p:spPr>
        <p:txBody>
          <a:bodyPr wrap="square" rtlCol="0">
            <a:spAutoFit/>
          </a:bodyPr>
          <a:lstStyle>
            <a:defPPr>
              <a:defRPr lang="en-US"/>
            </a:defPPr>
            <a:lvl1pPr>
              <a:defRPr sz="4884" b="1">
                <a:solidFill>
                  <a:schemeClr val="bg1"/>
                </a:solidFill>
                <a:latin typeface="Arial" panose="020B0604020202020204" pitchFamily="34" charset="0"/>
                <a:cs typeface="Arial" panose="020B0604020202020204" pitchFamily="34" charset="0"/>
              </a:defRPr>
            </a:lvl1pPr>
          </a:lstStyle>
          <a:p>
            <a:r>
              <a:rPr lang="en-US" dirty="0"/>
              <a:t>Methods</a:t>
            </a:r>
          </a:p>
        </p:txBody>
      </p:sp>
      <p:sp>
        <p:nvSpPr>
          <p:cNvPr id="31" name="TextBox 30">
            <a:extLst>
              <a:ext uri="{FF2B5EF4-FFF2-40B4-BE49-F238E27FC236}">
                <a16:creationId xmlns:a16="http://schemas.microsoft.com/office/drawing/2014/main" id="{F517A51F-4DD9-AE46-8294-49C1B22AC7AD}"/>
              </a:ext>
            </a:extLst>
          </p:cNvPr>
          <p:cNvSpPr txBox="1"/>
          <p:nvPr/>
        </p:nvSpPr>
        <p:spPr>
          <a:xfrm>
            <a:off x="17840800" y="5416293"/>
            <a:ext cx="14384226" cy="10064294"/>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effectLst/>
                <a:ea typeface="Calibri" panose="020F0502020204030204" pitchFamily="34" charset="0"/>
                <a:cs typeface="Times New Roman" panose="02020603050405020304" pitchFamily="18" charset="0"/>
              </a:rPr>
              <a:t>A mixed methods study design was undertaken.</a:t>
            </a:r>
            <a:endParaRPr lang="en-GB" sz="5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indent="-685800" algn="just">
              <a:buFont typeface="Arial" panose="020B0604020202020204" pitchFamily="34" charset="0"/>
              <a:buChar char="•"/>
            </a:pPr>
            <a:r>
              <a:rPr lang="en-GB" sz="5400" dirty="0">
                <a:effectLst/>
                <a:latin typeface="Calibri" panose="020F0502020204030204" pitchFamily="34" charset="0"/>
                <a:ea typeface="Calibri" panose="020F0502020204030204" pitchFamily="34" charset="0"/>
              </a:rPr>
              <a:t>Weekly HIV and SRH services were delivered in intervention communities over 30 months from 2019-2022.</a:t>
            </a:r>
            <a:endParaRPr lang="en-GB" sz="5400" dirty="0">
              <a:latin typeface="Times New Roman" panose="02020603050405020304" pitchFamily="18" charset="0"/>
              <a:ea typeface="Calibri" panose="020F0502020204030204" pitchFamily="34" charset="0"/>
            </a:endParaRPr>
          </a:p>
          <a:p>
            <a:pPr marL="685800" indent="-685800" algn="just">
              <a:buFont typeface="Arial" panose="020B0604020202020204" pitchFamily="34" charset="0"/>
              <a:buChar char="•"/>
            </a:pPr>
            <a:r>
              <a:rPr lang="en-GB" sz="5400" dirty="0">
                <a:cs typeface="Times New Roman" panose="02020603050405020304" pitchFamily="18" charset="0"/>
              </a:rPr>
              <a:t>Quantitative analysis of family planning uptake within CHIEDZA, by HIV status, and type of contraceptive was conducted.</a:t>
            </a:r>
            <a:endParaRPr lang="en-US" sz="5400" dirty="0">
              <a:latin typeface="Times New Roman" panose="02020603050405020304" pitchFamily="18" charset="0"/>
              <a:cs typeface="Times New Roman" panose="02020603050405020304" pitchFamily="18" charset="0"/>
            </a:endParaRPr>
          </a:p>
          <a:p>
            <a:pPr marL="685800" indent="-685800" algn="just">
              <a:buFont typeface="Arial" panose="020B0604020202020204" pitchFamily="34" charset="0"/>
              <a:buChar char="•"/>
            </a:pPr>
            <a:r>
              <a:rPr lang="en-GB" sz="5400" dirty="0">
                <a:effectLst/>
                <a:ea typeface="Calibri" panose="020F0502020204030204" pitchFamily="34" charset="0"/>
                <a:cs typeface="Times New Roman" panose="02020603050405020304" pitchFamily="18" charset="0"/>
              </a:rPr>
              <a:t>Qualitative data from young women who had ever used contraceptives and were living with HIV (n=12), and without HIV (n=12) were thematically analysed to understand experiences and preferences.</a:t>
            </a:r>
            <a:endParaRPr lang="en-GB" sz="5400" dirty="0"/>
          </a:p>
        </p:txBody>
      </p:sp>
      <p:sp>
        <p:nvSpPr>
          <p:cNvPr id="33" name="TextBox 32">
            <a:extLst>
              <a:ext uri="{FF2B5EF4-FFF2-40B4-BE49-F238E27FC236}">
                <a16:creationId xmlns:a16="http://schemas.microsoft.com/office/drawing/2014/main" id="{0AC9B68B-DDAD-3244-ADDB-990E599E7CBF}"/>
              </a:ext>
            </a:extLst>
          </p:cNvPr>
          <p:cNvSpPr txBox="1"/>
          <p:nvPr/>
        </p:nvSpPr>
        <p:spPr>
          <a:xfrm>
            <a:off x="248444" y="12723960"/>
            <a:ext cx="16873565" cy="864000"/>
          </a:xfrm>
          <a:prstGeom prst="rect">
            <a:avLst/>
          </a:prstGeom>
          <a:solidFill>
            <a:srgbClr val="1E9591"/>
          </a:solidFill>
          <a:ln w="76200">
            <a:solidFill>
              <a:srgbClr val="1E9591"/>
            </a:solidFill>
          </a:ln>
        </p:spPr>
        <p:txBody>
          <a:bodyPr wrap="square" rtlCol="0">
            <a:spAutoFit/>
          </a:bodyPr>
          <a:lstStyle>
            <a:defPPr>
              <a:defRPr lang="en-US"/>
            </a:defPPr>
            <a:lvl1pPr>
              <a:defRPr sz="4884" b="1">
                <a:solidFill>
                  <a:schemeClr val="bg1"/>
                </a:solidFill>
                <a:latin typeface="Arial" panose="020B0604020202020204" pitchFamily="34" charset="0"/>
                <a:cs typeface="Arial" panose="020B0604020202020204" pitchFamily="34" charset="0"/>
              </a:defRPr>
            </a:lvl1pPr>
          </a:lstStyle>
          <a:p>
            <a:r>
              <a:rPr lang="en-US" dirty="0"/>
              <a:t>Quantitative results </a:t>
            </a:r>
          </a:p>
        </p:txBody>
      </p:sp>
      <p:sp>
        <p:nvSpPr>
          <p:cNvPr id="34" name="TextBox 33">
            <a:extLst>
              <a:ext uri="{FF2B5EF4-FFF2-40B4-BE49-F238E27FC236}">
                <a16:creationId xmlns:a16="http://schemas.microsoft.com/office/drawing/2014/main" id="{C9556849-C575-3B42-802F-AC15E5AF36D5}"/>
              </a:ext>
            </a:extLst>
          </p:cNvPr>
          <p:cNvSpPr txBox="1"/>
          <p:nvPr/>
        </p:nvSpPr>
        <p:spPr>
          <a:xfrm>
            <a:off x="17993603" y="15643613"/>
            <a:ext cx="14400000" cy="864000"/>
          </a:xfrm>
          <a:prstGeom prst="rect">
            <a:avLst/>
          </a:prstGeom>
          <a:solidFill>
            <a:srgbClr val="1E9591"/>
          </a:solidFill>
          <a:ln w="76200">
            <a:solidFill>
              <a:srgbClr val="1E9591"/>
            </a:solidFill>
          </a:ln>
        </p:spPr>
        <p:txBody>
          <a:bodyPr wrap="square" rtlCol="0">
            <a:spAutoFit/>
          </a:bodyPr>
          <a:lstStyle>
            <a:defPPr>
              <a:defRPr lang="en-US"/>
            </a:defPPr>
            <a:lvl1pPr>
              <a:defRPr sz="4884" b="1">
                <a:solidFill>
                  <a:schemeClr val="bg1"/>
                </a:solidFill>
                <a:latin typeface="Arial" panose="020B0604020202020204" pitchFamily="34" charset="0"/>
                <a:cs typeface="Arial" panose="020B0604020202020204" pitchFamily="34" charset="0"/>
              </a:defRPr>
            </a:lvl1pPr>
          </a:lstStyle>
          <a:p>
            <a:r>
              <a:rPr lang="en-US"/>
              <a:t>Qualitative results</a:t>
            </a:r>
            <a:endParaRPr lang="en-US" dirty="0"/>
          </a:p>
        </p:txBody>
      </p:sp>
      <p:sp>
        <p:nvSpPr>
          <p:cNvPr id="35" name="TextBox 34">
            <a:extLst>
              <a:ext uri="{FF2B5EF4-FFF2-40B4-BE49-F238E27FC236}">
                <a16:creationId xmlns:a16="http://schemas.microsoft.com/office/drawing/2014/main" id="{DA282D5C-C8EE-664A-8E7A-53F0A815AA5A}"/>
              </a:ext>
            </a:extLst>
          </p:cNvPr>
          <p:cNvSpPr txBox="1"/>
          <p:nvPr/>
        </p:nvSpPr>
        <p:spPr>
          <a:xfrm>
            <a:off x="573869" y="34623677"/>
            <a:ext cx="31685037" cy="843949"/>
          </a:xfrm>
          <a:prstGeom prst="rect">
            <a:avLst/>
          </a:prstGeom>
          <a:solidFill>
            <a:srgbClr val="1E9591"/>
          </a:solidFill>
          <a:ln w="76200">
            <a:solidFill>
              <a:srgbClr val="1E9591"/>
            </a:solidFill>
          </a:ln>
        </p:spPr>
        <p:txBody>
          <a:bodyPr wrap="square" rtlCol="0">
            <a:spAutoFit/>
          </a:bodyPr>
          <a:lstStyle>
            <a:defPPr>
              <a:defRPr lang="en-US"/>
            </a:defPPr>
            <a:lvl1pPr>
              <a:defRPr sz="4884" b="1">
                <a:solidFill>
                  <a:schemeClr val="bg1"/>
                </a:solidFill>
                <a:latin typeface="Arial" panose="020B0604020202020204" pitchFamily="34" charset="0"/>
                <a:cs typeface="Arial" panose="020B0604020202020204" pitchFamily="34" charset="0"/>
              </a:defRPr>
            </a:lvl1pPr>
          </a:lstStyle>
          <a:p>
            <a:pPr algn="ctr"/>
            <a:r>
              <a:rPr lang="en-US" dirty="0"/>
              <a:t>Conclusion</a:t>
            </a:r>
          </a:p>
        </p:txBody>
      </p:sp>
      <p:pic>
        <p:nvPicPr>
          <p:cNvPr id="3" name="Picture 2">
            <a:extLst>
              <a:ext uri="{FF2B5EF4-FFF2-40B4-BE49-F238E27FC236}">
                <a16:creationId xmlns:a16="http://schemas.microsoft.com/office/drawing/2014/main" id="{1666AAB9-9FD0-5644-BAF3-4715E88221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509" y="37966358"/>
            <a:ext cx="4132999" cy="2455958"/>
          </a:xfrm>
          <a:prstGeom prst="rect">
            <a:avLst/>
          </a:prstGeom>
        </p:spPr>
      </p:pic>
      <p:pic>
        <p:nvPicPr>
          <p:cNvPr id="11" name="Picture 10">
            <a:extLst>
              <a:ext uri="{FF2B5EF4-FFF2-40B4-BE49-F238E27FC236}">
                <a16:creationId xmlns:a16="http://schemas.microsoft.com/office/drawing/2014/main" id="{0136DB1D-DF55-1296-E396-968531A3A68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36812" y="37958672"/>
            <a:ext cx="4132998" cy="2454055"/>
          </a:xfrm>
          <a:prstGeom prst="rect">
            <a:avLst/>
          </a:prstGeom>
        </p:spPr>
      </p:pic>
      <p:pic>
        <p:nvPicPr>
          <p:cNvPr id="9" name="Picture 8">
            <a:extLst>
              <a:ext uri="{FF2B5EF4-FFF2-40B4-BE49-F238E27FC236}">
                <a16:creationId xmlns:a16="http://schemas.microsoft.com/office/drawing/2014/main" id="{55BAB91B-1FF3-5989-95A2-EB6BFC71D67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88247" y="38232339"/>
            <a:ext cx="3685461" cy="2189977"/>
          </a:xfrm>
          <a:prstGeom prst="rect">
            <a:avLst/>
          </a:prstGeom>
        </p:spPr>
      </p:pic>
      <p:graphicFrame>
        <p:nvGraphicFramePr>
          <p:cNvPr id="36" name="Table 21">
            <a:extLst>
              <a:ext uri="{FF2B5EF4-FFF2-40B4-BE49-F238E27FC236}">
                <a16:creationId xmlns:a16="http://schemas.microsoft.com/office/drawing/2014/main" id="{204A4BF8-A818-7D41-BCC1-24BDCF7ED44F}"/>
              </a:ext>
            </a:extLst>
          </p:cNvPr>
          <p:cNvGraphicFramePr>
            <a:graphicFrameLocks noGrp="1"/>
          </p:cNvGraphicFramePr>
          <p:nvPr>
            <p:extLst>
              <p:ext uri="{D42A27DB-BD31-4B8C-83A1-F6EECF244321}">
                <p14:modId xmlns:p14="http://schemas.microsoft.com/office/powerpoint/2010/main" val="870276517"/>
              </p:ext>
            </p:extLst>
          </p:nvPr>
        </p:nvGraphicFramePr>
        <p:xfrm>
          <a:off x="573869" y="20512254"/>
          <a:ext cx="16380205" cy="5109352"/>
        </p:xfrm>
        <a:graphic>
          <a:graphicData uri="http://schemas.openxmlformats.org/drawingml/2006/table">
            <a:tbl>
              <a:tblPr>
                <a:tableStyleId>{16D9F66E-5EB9-4882-86FB-DCBF35E3C3E4}</a:tableStyleId>
              </a:tblPr>
              <a:tblGrid>
                <a:gridCol w="1505739">
                  <a:extLst>
                    <a:ext uri="{9D8B030D-6E8A-4147-A177-3AD203B41FA5}">
                      <a16:colId xmlns:a16="http://schemas.microsoft.com/office/drawing/2014/main" val="20000"/>
                    </a:ext>
                  </a:extLst>
                </a:gridCol>
                <a:gridCol w="2383312">
                  <a:extLst>
                    <a:ext uri="{9D8B030D-6E8A-4147-A177-3AD203B41FA5}">
                      <a16:colId xmlns:a16="http://schemas.microsoft.com/office/drawing/2014/main" val="20001"/>
                    </a:ext>
                  </a:extLst>
                </a:gridCol>
                <a:gridCol w="2347718">
                  <a:extLst>
                    <a:ext uri="{9D8B030D-6E8A-4147-A177-3AD203B41FA5}">
                      <a16:colId xmlns:a16="http://schemas.microsoft.com/office/drawing/2014/main" val="20002"/>
                    </a:ext>
                  </a:extLst>
                </a:gridCol>
                <a:gridCol w="2232543">
                  <a:extLst>
                    <a:ext uri="{9D8B030D-6E8A-4147-A177-3AD203B41FA5}">
                      <a16:colId xmlns:a16="http://schemas.microsoft.com/office/drawing/2014/main" val="20003"/>
                    </a:ext>
                  </a:extLst>
                </a:gridCol>
                <a:gridCol w="3081538">
                  <a:extLst>
                    <a:ext uri="{9D8B030D-6E8A-4147-A177-3AD203B41FA5}">
                      <a16:colId xmlns:a16="http://schemas.microsoft.com/office/drawing/2014/main" val="20004"/>
                    </a:ext>
                  </a:extLst>
                </a:gridCol>
                <a:gridCol w="4829355">
                  <a:extLst>
                    <a:ext uri="{9D8B030D-6E8A-4147-A177-3AD203B41FA5}">
                      <a16:colId xmlns:a16="http://schemas.microsoft.com/office/drawing/2014/main" val="20005"/>
                    </a:ext>
                  </a:extLst>
                </a:gridCol>
              </a:tblGrid>
              <a:tr h="1177432">
                <a:tc>
                  <a:txBody>
                    <a:bodyPr/>
                    <a:lstStyle/>
                    <a:p>
                      <a:pPr algn="l">
                        <a:lnSpc>
                          <a:spcPct val="100000"/>
                        </a:lnSpc>
                        <a:defRPr/>
                      </a:pPr>
                      <a:r>
                        <a:rPr lang="en-US" sz="4800" b="1" dirty="0">
                          <a:solidFill>
                            <a:schemeClr val="bg1"/>
                          </a:solidFill>
                        </a:rPr>
                        <a:t> </a:t>
                      </a:r>
                      <a:endParaRPr lang="en-US" sz="4800" b="1" dirty="0">
                        <a:solidFill>
                          <a:schemeClr val="bg1"/>
                        </a:solidFill>
                        <a:latin typeface="+mn-lt"/>
                      </a:endParaRPr>
                    </a:p>
                  </a:txBody>
                  <a:tcPr>
                    <a:solidFill>
                      <a:srgbClr val="103235"/>
                    </a:solidFill>
                  </a:tcPr>
                </a:tc>
                <a:tc>
                  <a:txBody>
                    <a:bodyPr/>
                    <a:lstStyle/>
                    <a:p>
                      <a:pPr algn="l">
                        <a:lnSpc>
                          <a:spcPct val="100000"/>
                        </a:lnSpc>
                        <a:defRPr/>
                      </a:pPr>
                      <a:r>
                        <a:rPr lang="en-US" sz="4800" b="1" dirty="0">
                          <a:solidFill>
                            <a:schemeClr val="bg1"/>
                          </a:solidFill>
                        </a:rPr>
                        <a:t>Total (N)</a:t>
                      </a:r>
                      <a:endParaRPr lang="en-US" sz="4800" b="1" dirty="0">
                        <a:solidFill>
                          <a:schemeClr val="bg1"/>
                        </a:solidFill>
                        <a:latin typeface="+mn-lt"/>
                      </a:endParaRPr>
                    </a:p>
                  </a:txBody>
                  <a:tcPr>
                    <a:solidFill>
                      <a:srgbClr val="103235"/>
                    </a:solidFill>
                  </a:tcPr>
                </a:tc>
                <a:tc gridSpan="4">
                  <a:txBody>
                    <a:bodyPr/>
                    <a:lstStyle/>
                    <a:p>
                      <a:pPr algn="l">
                        <a:lnSpc>
                          <a:spcPct val="100000"/>
                        </a:lnSpc>
                        <a:defRPr/>
                      </a:pPr>
                      <a:r>
                        <a:rPr lang="en-US" sz="4800" b="1" dirty="0">
                          <a:solidFill>
                            <a:schemeClr val="bg1"/>
                          </a:solidFill>
                        </a:rPr>
                        <a:t>Ever accessed FP services</a:t>
                      </a:r>
                      <a:endParaRPr lang="en-US" sz="4800" b="1" dirty="0">
                        <a:solidFill>
                          <a:schemeClr val="bg1"/>
                        </a:solidFill>
                        <a:latin typeface="+mn-lt"/>
                      </a:endParaRPr>
                    </a:p>
                  </a:txBody>
                  <a:tcPr>
                    <a:solidFill>
                      <a:srgbClr val="103235"/>
                    </a:solidFill>
                  </a:tcPr>
                </a:tc>
                <a:tc hMerge="1">
                  <a:txBody>
                    <a:bodyPr/>
                    <a:lstStyle/>
                    <a:p>
                      <a:pPr algn="l">
                        <a:defRPr/>
                      </a:pPr>
                      <a:r>
                        <a:rPr lang="en-US" sz="1300">
                          <a:solidFill>
                            <a:srgbClr val="000000"/>
                          </a:solidFill>
                          <a:latin typeface="Open Sauce Bold"/>
                        </a:rPr>
                        <a:t>Ever accessed FP services</a:t>
                      </a:r>
                      <a:endParaRPr lang="en-US" sz="110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algn="l">
                        <a:defRPr/>
                      </a:pPr>
                      <a:r>
                        <a:rPr lang="en-US" sz="1400" dirty="0">
                          <a:solidFill>
                            <a:srgbClr val="000000"/>
                          </a:solidFill>
                          <a:latin typeface="Open Sauce"/>
                        </a:rPr>
                        <a:t> </a:t>
                      </a:r>
                      <a:endParaRPr lang="en-US" sz="1400"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algn="l">
                        <a:defRPr/>
                      </a:pPr>
                      <a:r>
                        <a:rPr lang="en-US" sz="1400" dirty="0">
                          <a:solidFill>
                            <a:srgbClr val="000000"/>
                          </a:solidFill>
                          <a:latin typeface="Open Sauce"/>
                        </a:rPr>
                        <a:t> </a:t>
                      </a:r>
                      <a:endParaRPr lang="en-US" sz="1400"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2737">
                <a:tc>
                  <a:txBody>
                    <a:bodyPr/>
                    <a:lstStyle/>
                    <a:p>
                      <a:pPr algn="l">
                        <a:lnSpc>
                          <a:spcPct val="100000"/>
                        </a:lnSpc>
                        <a:defRPr/>
                      </a:pPr>
                      <a:r>
                        <a:rPr lang="en-US" sz="4800" dirty="0">
                          <a:solidFill>
                            <a:schemeClr val="bg1"/>
                          </a:solidFill>
                        </a:rPr>
                        <a:t> </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 </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Yes (%)</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No (%)</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p-value</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OR (95% CI)</a:t>
                      </a:r>
                      <a:endParaRPr lang="en-US" sz="4800" dirty="0">
                        <a:solidFill>
                          <a:schemeClr val="bg1"/>
                        </a:solidFill>
                        <a:latin typeface="+mn-lt"/>
                      </a:endParaRPr>
                    </a:p>
                  </a:txBody>
                  <a:tcPr>
                    <a:solidFill>
                      <a:srgbClr val="103235"/>
                    </a:solidFill>
                  </a:tcPr>
                </a:tc>
                <a:extLst>
                  <a:ext uri="{0D108BD9-81ED-4DB2-BD59-A6C34878D82A}">
                    <a16:rowId xmlns:a16="http://schemas.microsoft.com/office/drawing/2014/main" val="10001"/>
                  </a:ext>
                </a:extLst>
              </a:tr>
              <a:tr h="433697">
                <a:tc>
                  <a:txBody>
                    <a:bodyPr/>
                    <a:lstStyle/>
                    <a:p>
                      <a:pPr algn="l">
                        <a:lnSpc>
                          <a:spcPct val="100000"/>
                        </a:lnSpc>
                        <a:defRPr/>
                      </a:pPr>
                      <a:r>
                        <a:rPr lang="en-US" sz="4800" dirty="0">
                          <a:solidFill>
                            <a:schemeClr val="bg1"/>
                          </a:solidFill>
                        </a:rPr>
                        <a:t>HIV+</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1 536</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1192 </a:t>
                      </a:r>
                    </a:p>
                    <a:p>
                      <a:pPr algn="l">
                        <a:lnSpc>
                          <a:spcPct val="100000"/>
                        </a:lnSpc>
                        <a:defRPr/>
                      </a:pPr>
                      <a:r>
                        <a:rPr lang="en-US" sz="4800" dirty="0">
                          <a:solidFill>
                            <a:schemeClr val="bg1"/>
                          </a:solidFill>
                        </a:rPr>
                        <a:t>(77.6)</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344 </a:t>
                      </a:r>
                    </a:p>
                    <a:p>
                      <a:pPr algn="l">
                        <a:lnSpc>
                          <a:spcPct val="100000"/>
                        </a:lnSpc>
                        <a:defRPr/>
                      </a:pPr>
                      <a:r>
                        <a:rPr lang="en-US" sz="4800" dirty="0">
                          <a:solidFill>
                            <a:schemeClr val="bg1"/>
                          </a:solidFill>
                        </a:rPr>
                        <a:t>(22.4)</a:t>
                      </a:r>
                      <a:endParaRPr lang="en-US" sz="4800" dirty="0">
                        <a:solidFill>
                          <a:schemeClr val="bg1"/>
                        </a:solidFill>
                        <a:latin typeface="+mn-lt"/>
                      </a:endParaRPr>
                    </a:p>
                  </a:txBody>
                  <a:tcPr>
                    <a:solidFill>
                      <a:srgbClr val="103235"/>
                    </a:solidFill>
                  </a:tcPr>
                </a:tc>
                <a:tc rowSpan="2">
                  <a:txBody>
                    <a:bodyPr/>
                    <a:lstStyle/>
                    <a:p>
                      <a:pPr algn="ctr">
                        <a:lnSpc>
                          <a:spcPct val="100000"/>
                        </a:lnSpc>
                        <a:defRPr/>
                      </a:pPr>
                      <a:r>
                        <a:rPr lang="en-US" sz="4800" dirty="0">
                          <a:solidFill>
                            <a:schemeClr val="bg1"/>
                          </a:solidFill>
                        </a:rPr>
                        <a:t>&lt;0.0001</a:t>
                      </a:r>
                      <a:endParaRPr lang="en-US" sz="4800" dirty="0">
                        <a:solidFill>
                          <a:schemeClr val="bg1"/>
                        </a:solidFill>
                        <a:latin typeface="+mn-lt"/>
                      </a:endParaRPr>
                    </a:p>
                  </a:txBody>
                  <a:tcPr anchor="ctr">
                    <a:solidFill>
                      <a:srgbClr val="103235"/>
                    </a:solidFill>
                  </a:tcPr>
                </a:tc>
                <a:tc rowSpan="2">
                  <a:txBody>
                    <a:bodyPr/>
                    <a:lstStyle/>
                    <a:p>
                      <a:pPr algn="l">
                        <a:lnSpc>
                          <a:spcPct val="100000"/>
                        </a:lnSpc>
                        <a:defRPr/>
                      </a:pPr>
                      <a:r>
                        <a:rPr lang="en-US" sz="4800" dirty="0">
                          <a:solidFill>
                            <a:schemeClr val="bg1"/>
                          </a:solidFill>
                        </a:rPr>
                        <a:t>1.85 [1.63, 2.09]</a:t>
                      </a:r>
                      <a:endParaRPr lang="en-US" sz="4800" dirty="0">
                        <a:solidFill>
                          <a:schemeClr val="bg1"/>
                        </a:solidFill>
                        <a:latin typeface="+mn-lt"/>
                      </a:endParaRPr>
                    </a:p>
                  </a:txBody>
                  <a:tcPr anchor="ctr">
                    <a:solidFill>
                      <a:srgbClr val="103235"/>
                    </a:solidFill>
                  </a:tcPr>
                </a:tc>
                <a:extLst>
                  <a:ext uri="{0D108BD9-81ED-4DB2-BD59-A6C34878D82A}">
                    <a16:rowId xmlns:a16="http://schemas.microsoft.com/office/drawing/2014/main" val="10002"/>
                  </a:ext>
                </a:extLst>
              </a:tr>
              <a:tr h="571908">
                <a:tc>
                  <a:txBody>
                    <a:bodyPr/>
                    <a:lstStyle/>
                    <a:p>
                      <a:pPr algn="l">
                        <a:lnSpc>
                          <a:spcPct val="100000"/>
                        </a:lnSpc>
                        <a:defRPr/>
                      </a:pPr>
                      <a:r>
                        <a:rPr lang="en-US" sz="4800" dirty="0">
                          <a:solidFill>
                            <a:schemeClr val="bg1"/>
                          </a:solidFill>
                        </a:rPr>
                        <a:t>HIV-</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22 269</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14 532 </a:t>
                      </a:r>
                    </a:p>
                    <a:p>
                      <a:pPr algn="l">
                        <a:lnSpc>
                          <a:spcPct val="100000"/>
                        </a:lnSpc>
                        <a:defRPr/>
                      </a:pPr>
                      <a:r>
                        <a:rPr lang="en-US" sz="4800" dirty="0">
                          <a:solidFill>
                            <a:schemeClr val="bg1"/>
                          </a:solidFill>
                        </a:rPr>
                        <a:t>(65.3)</a:t>
                      </a:r>
                      <a:endParaRPr lang="en-US" sz="4800" dirty="0">
                        <a:solidFill>
                          <a:schemeClr val="bg1"/>
                        </a:solidFill>
                        <a:latin typeface="+mn-lt"/>
                      </a:endParaRPr>
                    </a:p>
                  </a:txBody>
                  <a:tcPr>
                    <a:solidFill>
                      <a:srgbClr val="103235"/>
                    </a:solidFill>
                  </a:tcPr>
                </a:tc>
                <a:tc>
                  <a:txBody>
                    <a:bodyPr/>
                    <a:lstStyle/>
                    <a:p>
                      <a:pPr algn="l">
                        <a:lnSpc>
                          <a:spcPct val="100000"/>
                        </a:lnSpc>
                        <a:defRPr/>
                      </a:pPr>
                      <a:r>
                        <a:rPr lang="en-US" sz="4800" dirty="0">
                          <a:solidFill>
                            <a:schemeClr val="bg1"/>
                          </a:solidFill>
                        </a:rPr>
                        <a:t>7737 </a:t>
                      </a:r>
                    </a:p>
                    <a:p>
                      <a:pPr algn="l">
                        <a:lnSpc>
                          <a:spcPct val="100000"/>
                        </a:lnSpc>
                        <a:defRPr/>
                      </a:pPr>
                      <a:r>
                        <a:rPr lang="en-US" sz="4800" dirty="0">
                          <a:solidFill>
                            <a:schemeClr val="bg1"/>
                          </a:solidFill>
                        </a:rPr>
                        <a:t>(34.7)</a:t>
                      </a:r>
                      <a:endParaRPr lang="en-US" sz="4800" dirty="0">
                        <a:solidFill>
                          <a:schemeClr val="bg1"/>
                        </a:solidFill>
                        <a:latin typeface="+mn-lt"/>
                      </a:endParaRPr>
                    </a:p>
                  </a:txBody>
                  <a:tcPr>
                    <a:solidFill>
                      <a:srgbClr val="103235"/>
                    </a:solidFill>
                  </a:tcPr>
                </a:tc>
                <a:tc vMerge="1">
                  <a:txBody>
                    <a:bodyPr/>
                    <a:lstStyle/>
                    <a:p>
                      <a:pPr algn="l">
                        <a:defRPr/>
                      </a:pPr>
                      <a:r>
                        <a:rPr lang="en-US" sz="1300">
                          <a:solidFill>
                            <a:srgbClr val="000000"/>
                          </a:solidFill>
                          <a:latin typeface="Open Sauce"/>
                        </a:rPr>
                        <a:t>&lt;0.0001</a:t>
                      </a:r>
                      <a:endParaRPr lang="en-US" sz="110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vMerge="1">
                  <a:txBody>
                    <a:bodyPr/>
                    <a:lstStyle/>
                    <a:p>
                      <a:pPr algn="l">
                        <a:defRPr/>
                      </a:pPr>
                      <a:r>
                        <a:rPr lang="en-US" sz="1300">
                          <a:solidFill>
                            <a:srgbClr val="000000"/>
                          </a:solidFill>
                          <a:latin typeface="Open Sauce"/>
                        </a:rPr>
                        <a:t>1.85 [1.63, 2.09]</a:t>
                      </a:r>
                      <a:endParaRPr lang="en-US" sz="110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8" name="TextBox 47">
            <a:extLst>
              <a:ext uri="{FF2B5EF4-FFF2-40B4-BE49-F238E27FC236}">
                <a16:creationId xmlns:a16="http://schemas.microsoft.com/office/drawing/2014/main" id="{23E0DD15-6B74-A443-B56C-2062D4A396D5}"/>
              </a:ext>
            </a:extLst>
          </p:cNvPr>
          <p:cNvSpPr txBox="1"/>
          <p:nvPr/>
        </p:nvSpPr>
        <p:spPr>
          <a:xfrm>
            <a:off x="1643631" y="25667208"/>
            <a:ext cx="15323045" cy="492443"/>
          </a:xfrm>
          <a:prstGeom prst="rect">
            <a:avLst/>
          </a:prstGeom>
        </p:spPr>
        <p:txBody>
          <a:bodyPr wrap="square" lIns="0" tIns="0" rIns="0" bIns="0" rtlCol="0" anchor="t">
            <a:spAutoFit/>
          </a:bodyPr>
          <a:lstStyle/>
          <a:p>
            <a:r>
              <a:rPr lang="en-US" sz="3200" i="1" dirty="0">
                <a:solidFill>
                  <a:srgbClr val="004B35"/>
                </a:solidFill>
              </a:rPr>
              <a:t>TABLE 1: ASSOCIATION BETWEEN HIV STATUS AND FAMILY PLANNING UPTAKE IN CHIEDZA</a:t>
            </a:r>
          </a:p>
        </p:txBody>
      </p:sp>
    </p:spTree>
    <p:extLst>
      <p:ext uri="{BB962C8B-B14F-4D97-AF65-F5344CB8AC3E}">
        <p14:creationId xmlns:p14="http://schemas.microsoft.com/office/powerpoint/2010/main" val="3694097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290</TotalTime>
  <Words>653</Words>
  <Application>Microsoft Macintosh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Integrate family planning within HIV programmes to address the unmet SRH needs that young women living with HIV face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Tino Mavimba</dc:creator>
  <cp:lastModifiedBy>Constancia Vimbayi Mavodza</cp:lastModifiedBy>
  <cp:revision>14</cp:revision>
  <dcterms:created xsi:type="dcterms:W3CDTF">2023-04-17T06:44:16Z</dcterms:created>
  <dcterms:modified xsi:type="dcterms:W3CDTF">2023-07-04T15:04:25Z</dcterms:modified>
</cp:coreProperties>
</file>