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759650" cy="40319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9591"/>
    <a:srgbClr val="C0E1E0"/>
    <a:srgbClr val="E0F0F0"/>
    <a:srgbClr val="1E787E"/>
    <a:srgbClr val="62B5B2"/>
    <a:srgbClr val="83C5C3"/>
    <a:srgbClr val="1F5668"/>
    <a:srgbClr val="213250"/>
    <a:srgbClr val="1F5567"/>
    <a:srgbClr val="1E9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32" d="100"/>
          <a:sy n="32" d="100"/>
        </p:scale>
        <p:origin x="1584" y="2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974" y="6598559"/>
            <a:ext cx="27845703" cy="14037098"/>
          </a:xfrm>
        </p:spPr>
        <p:txBody>
          <a:bodyPr anchor="b"/>
          <a:lstStyle>
            <a:lvl1pPr algn="ctr">
              <a:defRPr sz="2149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4956" y="21176982"/>
            <a:ext cx="24569738" cy="9734501"/>
          </a:xfrm>
        </p:spPr>
        <p:txBody>
          <a:bodyPr/>
          <a:lstStyle>
            <a:lvl1pPr marL="0" indent="0" algn="ctr">
              <a:buNone/>
              <a:defRPr sz="8598"/>
            </a:lvl1pPr>
            <a:lvl2pPr marL="1637965" indent="0" algn="ctr">
              <a:buNone/>
              <a:defRPr sz="7165"/>
            </a:lvl2pPr>
            <a:lvl3pPr marL="3275929" indent="0" algn="ctr">
              <a:buNone/>
              <a:defRPr sz="6449"/>
            </a:lvl3pPr>
            <a:lvl4pPr marL="4913894" indent="0" algn="ctr">
              <a:buNone/>
              <a:defRPr sz="5732"/>
            </a:lvl4pPr>
            <a:lvl5pPr marL="6551859" indent="0" algn="ctr">
              <a:buNone/>
              <a:defRPr sz="5732"/>
            </a:lvl5pPr>
            <a:lvl6pPr marL="8189824" indent="0" algn="ctr">
              <a:buNone/>
              <a:defRPr sz="5732"/>
            </a:lvl6pPr>
            <a:lvl7pPr marL="9827788" indent="0" algn="ctr">
              <a:buNone/>
              <a:defRPr sz="5732"/>
            </a:lvl7pPr>
            <a:lvl8pPr marL="11465753" indent="0" algn="ctr">
              <a:buNone/>
              <a:defRPr sz="5732"/>
            </a:lvl8pPr>
            <a:lvl9pPr marL="13103718" indent="0" algn="ctr">
              <a:buNone/>
              <a:defRPr sz="573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205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8510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43626" y="2146631"/>
            <a:ext cx="7063800" cy="3416876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52228" y="2146631"/>
            <a:ext cx="20781903" cy="3416876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5046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1494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165" y="10051844"/>
            <a:ext cx="28255198" cy="16771716"/>
          </a:xfrm>
        </p:spPr>
        <p:txBody>
          <a:bodyPr anchor="b"/>
          <a:lstStyle>
            <a:lvl1pPr>
              <a:defRPr sz="2149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5165" y="26982227"/>
            <a:ext cx="28255198" cy="8819849"/>
          </a:xfrm>
        </p:spPr>
        <p:txBody>
          <a:bodyPr/>
          <a:lstStyle>
            <a:lvl1pPr marL="0" indent="0">
              <a:buNone/>
              <a:defRPr sz="8598">
                <a:solidFill>
                  <a:schemeClr val="tx1"/>
                </a:solidFill>
              </a:defRPr>
            </a:lvl1pPr>
            <a:lvl2pPr marL="1637965" indent="0">
              <a:buNone/>
              <a:defRPr sz="7165">
                <a:solidFill>
                  <a:schemeClr val="tx1">
                    <a:tint val="75000"/>
                  </a:schemeClr>
                </a:solidFill>
              </a:defRPr>
            </a:lvl2pPr>
            <a:lvl3pPr marL="3275929" indent="0">
              <a:buNone/>
              <a:defRPr sz="6449">
                <a:solidFill>
                  <a:schemeClr val="tx1">
                    <a:tint val="75000"/>
                  </a:schemeClr>
                </a:solidFill>
              </a:defRPr>
            </a:lvl3pPr>
            <a:lvl4pPr marL="4913894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4pPr>
            <a:lvl5pPr marL="6551859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5pPr>
            <a:lvl6pPr marL="8189824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6pPr>
            <a:lvl7pPr marL="9827788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7pPr>
            <a:lvl8pPr marL="11465753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8pPr>
            <a:lvl9pPr marL="13103718" indent="0">
              <a:buNone/>
              <a:defRPr sz="57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73465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52226" y="10733154"/>
            <a:ext cx="13922851" cy="255822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84573" y="10733154"/>
            <a:ext cx="13922851" cy="255822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4870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93" y="2146639"/>
            <a:ext cx="28255198" cy="779320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6497" y="9883837"/>
            <a:ext cx="13858865" cy="4843916"/>
          </a:xfrm>
        </p:spPr>
        <p:txBody>
          <a:bodyPr anchor="b"/>
          <a:lstStyle>
            <a:lvl1pPr marL="0" indent="0">
              <a:buNone/>
              <a:defRPr sz="8598" b="1"/>
            </a:lvl1pPr>
            <a:lvl2pPr marL="1637965" indent="0">
              <a:buNone/>
              <a:defRPr sz="7165" b="1"/>
            </a:lvl2pPr>
            <a:lvl3pPr marL="3275929" indent="0">
              <a:buNone/>
              <a:defRPr sz="6449" b="1"/>
            </a:lvl3pPr>
            <a:lvl4pPr marL="4913894" indent="0">
              <a:buNone/>
              <a:defRPr sz="5732" b="1"/>
            </a:lvl4pPr>
            <a:lvl5pPr marL="6551859" indent="0">
              <a:buNone/>
              <a:defRPr sz="5732" b="1"/>
            </a:lvl5pPr>
            <a:lvl6pPr marL="8189824" indent="0">
              <a:buNone/>
              <a:defRPr sz="5732" b="1"/>
            </a:lvl6pPr>
            <a:lvl7pPr marL="9827788" indent="0">
              <a:buNone/>
              <a:defRPr sz="5732" b="1"/>
            </a:lvl7pPr>
            <a:lvl8pPr marL="11465753" indent="0">
              <a:buNone/>
              <a:defRPr sz="5732" b="1"/>
            </a:lvl8pPr>
            <a:lvl9pPr marL="13103718" indent="0">
              <a:buNone/>
              <a:defRPr sz="573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56497" y="14727753"/>
            <a:ext cx="13858865" cy="216623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84575" y="9883837"/>
            <a:ext cx="13927118" cy="4843916"/>
          </a:xfrm>
        </p:spPr>
        <p:txBody>
          <a:bodyPr anchor="b"/>
          <a:lstStyle>
            <a:lvl1pPr marL="0" indent="0">
              <a:buNone/>
              <a:defRPr sz="8598" b="1"/>
            </a:lvl1pPr>
            <a:lvl2pPr marL="1637965" indent="0">
              <a:buNone/>
              <a:defRPr sz="7165" b="1"/>
            </a:lvl2pPr>
            <a:lvl3pPr marL="3275929" indent="0">
              <a:buNone/>
              <a:defRPr sz="6449" b="1"/>
            </a:lvl3pPr>
            <a:lvl4pPr marL="4913894" indent="0">
              <a:buNone/>
              <a:defRPr sz="5732" b="1"/>
            </a:lvl4pPr>
            <a:lvl5pPr marL="6551859" indent="0">
              <a:buNone/>
              <a:defRPr sz="5732" b="1"/>
            </a:lvl5pPr>
            <a:lvl6pPr marL="8189824" indent="0">
              <a:buNone/>
              <a:defRPr sz="5732" b="1"/>
            </a:lvl6pPr>
            <a:lvl7pPr marL="9827788" indent="0">
              <a:buNone/>
              <a:defRPr sz="5732" b="1"/>
            </a:lvl7pPr>
            <a:lvl8pPr marL="11465753" indent="0">
              <a:buNone/>
              <a:defRPr sz="5732" b="1"/>
            </a:lvl8pPr>
            <a:lvl9pPr marL="13103718" indent="0">
              <a:buNone/>
              <a:defRPr sz="573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84575" y="14727753"/>
            <a:ext cx="13927118" cy="216623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3150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39716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39684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93" y="2687955"/>
            <a:ext cx="10565840" cy="9407843"/>
          </a:xfrm>
        </p:spPr>
        <p:txBody>
          <a:bodyPr anchor="b"/>
          <a:lstStyle>
            <a:lvl1pPr>
              <a:defRPr sz="1146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7118" y="5805245"/>
            <a:ext cx="16584573" cy="28652854"/>
          </a:xfrm>
        </p:spPr>
        <p:txBody>
          <a:bodyPr/>
          <a:lstStyle>
            <a:lvl1pPr>
              <a:defRPr sz="11464"/>
            </a:lvl1pPr>
            <a:lvl2pPr>
              <a:defRPr sz="10031"/>
            </a:lvl2pPr>
            <a:lvl3pPr>
              <a:defRPr sz="8598"/>
            </a:lvl3pPr>
            <a:lvl4pPr>
              <a:defRPr sz="7165"/>
            </a:lvl4pPr>
            <a:lvl5pPr>
              <a:defRPr sz="7165"/>
            </a:lvl5pPr>
            <a:lvl6pPr>
              <a:defRPr sz="7165"/>
            </a:lvl6pPr>
            <a:lvl7pPr>
              <a:defRPr sz="7165"/>
            </a:lvl7pPr>
            <a:lvl8pPr>
              <a:defRPr sz="7165"/>
            </a:lvl8pPr>
            <a:lvl9pPr>
              <a:defRPr sz="71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6493" y="12095798"/>
            <a:ext cx="10565840" cy="22408961"/>
          </a:xfrm>
        </p:spPr>
        <p:txBody>
          <a:bodyPr/>
          <a:lstStyle>
            <a:lvl1pPr marL="0" indent="0">
              <a:buNone/>
              <a:defRPr sz="5732"/>
            </a:lvl1pPr>
            <a:lvl2pPr marL="1637965" indent="0">
              <a:buNone/>
              <a:defRPr sz="5016"/>
            </a:lvl2pPr>
            <a:lvl3pPr marL="3275929" indent="0">
              <a:buNone/>
              <a:defRPr sz="4299"/>
            </a:lvl3pPr>
            <a:lvl4pPr marL="4913894" indent="0">
              <a:buNone/>
              <a:defRPr sz="3583"/>
            </a:lvl4pPr>
            <a:lvl5pPr marL="6551859" indent="0">
              <a:buNone/>
              <a:defRPr sz="3583"/>
            </a:lvl5pPr>
            <a:lvl6pPr marL="8189824" indent="0">
              <a:buNone/>
              <a:defRPr sz="3583"/>
            </a:lvl6pPr>
            <a:lvl7pPr marL="9827788" indent="0">
              <a:buNone/>
              <a:defRPr sz="3583"/>
            </a:lvl7pPr>
            <a:lvl8pPr marL="11465753" indent="0">
              <a:buNone/>
              <a:defRPr sz="3583"/>
            </a:lvl8pPr>
            <a:lvl9pPr marL="13103718" indent="0">
              <a:buNone/>
              <a:defRPr sz="35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4514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93" y="2687955"/>
            <a:ext cx="10565840" cy="9407843"/>
          </a:xfrm>
        </p:spPr>
        <p:txBody>
          <a:bodyPr anchor="b"/>
          <a:lstStyle>
            <a:lvl1pPr>
              <a:defRPr sz="1146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27118" y="5805245"/>
            <a:ext cx="16584573" cy="28652854"/>
          </a:xfrm>
        </p:spPr>
        <p:txBody>
          <a:bodyPr anchor="t"/>
          <a:lstStyle>
            <a:lvl1pPr marL="0" indent="0">
              <a:buNone/>
              <a:defRPr sz="11464"/>
            </a:lvl1pPr>
            <a:lvl2pPr marL="1637965" indent="0">
              <a:buNone/>
              <a:defRPr sz="10031"/>
            </a:lvl2pPr>
            <a:lvl3pPr marL="3275929" indent="0">
              <a:buNone/>
              <a:defRPr sz="8598"/>
            </a:lvl3pPr>
            <a:lvl4pPr marL="4913894" indent="0">
              <a:buNone/>
              <a:defRPr sz="7165"/>
            </a:lvl4pPr>
            <a:lvl5pPr marL="6551859" indent="0">
              <a:buNone/>
              <a:defRPr sz="7165"/>
            </a:lvl5pPr>
            <a:lvl6pPr marL="8189824" indent="0">
              <a:buNone/>
              <a:defRPr sz="7165"/>
            </a:lvl6pPr>
            <a:lvl7pPr marL="9827788" indent="0">
              <a:buNone/>
              <a:defRPr sz="7165"/>
            </a:lvl7pPr>
            <a:lvl8pPr marL="11465753" indent="0">
              <a:buNone/>
              <a:defRPr sz="7165"/>
            </a:lvl8pPr>
            <a:lvl9pPr marL="13103718" indent="0">
              <a:buNone/>
              <a:defRPr sz="716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6493" y="12095798"/>
            <a:ext cx="10565840" cy="22408961"/>
          </a:xfrm>
        </p:spPr>
        <p:txBody>
          <a:bodyPr/>
          <a:lstStyle>
            <a:lvl1pPr marL="0" indent="0">
              <a:buNone/>
              <a:defRPr sz="5732"/>
            </a:lvl1pPr>
            <a:lvl2pPr marL="1637965" indent="0">
              <a:buNone/>
              <a:defRPr sz="5016"/>
            </a:lvl2pPr>
            <a:lvl3pPr marL="3275929" indent="0">
              <a:buNone/>
              <a:defRPr sz="4299"/>
            </a:lvl3pPr>
            <a:lvl4pPr marL="4913894" indent="0">
              <a:buNone/>
              <a:defRPr sz="3583"/>
            </a:lvl4pPr>
            <a:lvl5pPr marL="6551859" indent="0">
              <a:buNone/>
              <a:defRPr sz="3583"/>
            </a:lvl5pPr>
            <a:lvl6pPr marL="8189824" indent="0">
              <a:buNone/>
              <a:defRPr sz="3583"/>
            </a:lvl6pPr>
            <a:lvl7pPr marL="9827788" indent="0">
              <a:buNone/>
              <a:defRPr sz="3583"/>
            </a:lvl7pPr>
            <a:lvl8pPr marL="11465753" indent="0">
              <a:buNone/>
              <a:defRPr sz="3583"/>
            </a:lvl8pPr>
            <a:lvl9pPr marL="13103718" indent="0">
              <a:buNone/>
              <a:defRPr sz="35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2537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52226" y="2146639"/>
            <a:ext cx="28255198" cy="7793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2226" y="10733154"/>
            <a:ext cx="28255198" cy="25582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52226" y="37370050"/>
            <a:ext cx="7370921" cy="2146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F9B7F-EBBB-43ED-8191-B5B5C3244074}" type="datetimeFigureOut">
              <a:rPr lang="en-ZW" smtClean="0"/>
              <a:t>13/6/2023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51634" y="37370050"/>
            <a:ext cx="11056382" cy="2146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36503" y="37370050"/>
            <a:ext cx="7370921" cy="2146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B34E3-4CBA-46E0-8175-0141CDD12AB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575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75929" rtl="0" eaLnBrk="1" latinLnBrk="0" hangingPunct="1">
        <a:lnSpc>
          <a:spcPct val="90000"/>
        </a:lnSpc>
        <a:spcBef>
          <a:spcPct val="0"/>
        </a:spcBef>
        <a:buNone/>
        <a:defRPr sz="15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8982" indent="-818982" algn="l" defTabSz="3275929" rtl="0" eaLnBrk="1" latinLnBrk="0" hangingPunct="1">
        <a:lnSpc>
          <a:spcPct val="90000"/>
        </a:lnSpc>
        <a:spcBef>
          <a:spcPts val="3583"/>
        </a:spcBef>
        <a:buFont typeface="Arial" panose="020B0604020202020204" pitchFamily="34" charset="0"/>
        <a:buChar char="•"/>
        <a:defRPr sz="10031" kern="1200">
          <a:solidFill>
            <a:schemeClr val="tx1"/>
          </a:solidFill>
          <a:latin typeface="+mn-lt"/>
          <a:ea typeface="+mn-ea"/>
          <a:cs typeface="+mn-cs"/>
        </a:defRPr>
      </a:lvl1pPr>
      <a:lvl2pPr marL="2456947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8598" kern="1200">
          <a:solidFill>
            <a:schemeClr val="tx1"/>
          </a:solidFill>
          <a:latin typeface="+mn-lt"/>
          <a:ea typeface="+mn-ea"/>
          <a:cs typeface="+mn-cs"/>
        </a:defRPr>
      </a:lvl2pPr>
      <a:lvl3pPr marL="4094912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3pPr>
      <a:lvl4pPr marL="5732877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4pPr>
      <a:lvl5pPr marL="7370841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5pPr>
      <a:lvl6pPr marL="9008806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6pPr>
      <a:lvl7pPr marL="10646771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7pPr>
      <a:lvl8pPr marL="12284735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8pPr>
      <a:lvl9pPr marL="13922700" indent="-818982" algn="l" defTabSz="3275929" rtl="0" eaLnBrk="1" latinLnBrk="0" hangingPunct="1">
        <a:lnSpc>
          <a:spcPct val="90000"/>
        </a:lnSpc>
        <a:spcBef>
          <a:spcPts val="1791"/>
        </a:spcBef>
        <a:buFont typeface="Arial" panose="020B0604020202020204" pitchFamily="34" charset="0"/>
        <a:buChar char="•"/>
        <a:defRPr sz="64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1pPr>
      <a:lvl2pPr marL="1637965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2pPr>
      <a:lvl3pPr marL="3275929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3pPr>
      <a:lvl4pPr marL="4913894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4pPr>
      <a:lvl5pPr marL="6551859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5pPr>
      <a:lvl6pPr marL="8189824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6pPr>
      <a:lvl7pPr marL="9827788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7pPr>
      <a:lvl8pPr marL="11465753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8pPr>
      <a:lvl9pPr marL="13103718" algn="l" defTabSz="3275929" rtl="0" eaLnBrk="1" latinLnBrk="0" hangingPunct="1">
        <a:defRPr sz="6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AD3BA6-4B4C-8AAA-DE7D-A9D62F70B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32759650" cy="32022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BAB91B-1FF3-5989-95A2-EB6BFC71D6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0108" y="22031"/>
            <a:ext cx="5389002" cy="32022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136DB1D-DF55-1296-E396-968531A3A6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695" y="-301678"/>
            <a:ext cx="6152550" cy="3653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666AAB9-9FD0-5644-BAF3-4715E88221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140" y="121305"/>
            <a:ext cx="4734052" cy="281312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D3DE938-AE2A-4E86-B530-18FF106BF2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" y="38822105"/>
            <a:ext cx="32759610" cy="14972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0396F6-CE59-96DA-867A-BE04D8853E5F}"/>
              </a:ext>
            </a:extLst>
          </p:cNvPr>
          <p:cNvSpPr txBox="1"/>
          <p:nvPr/>
        </p:nvSpPr>
        <p:spPr>
          <a:xfrm>
            <a:off x="22805855" y="39152363"/>
            <a:ext cx="9553643" cy="836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37" b="1" dirty="0">
                <a:solidFill>
                  <a:schemeClr val="bg1"/>
                </a:solidFill>
              </a:rPr>
              <a:t>www.thruzim.org</a:t>
            </a:r>
          </a:p>
        </p:txBody>
      </p:sp>
      <p:pic>
        <p:nvPicPr>
          <p:cNvPr id="8" name="Picture 7" descr="A white letter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2888A119-B88A-A64A-BAD3-5FFFF5EC2A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2266" y="380750"/>
            <a:ext cx="2440756" cy="2440756"/>
          </a:xfrm>
          <a:prstGeom prst="rect">
            <a:avLst/>
          </a:prstGeom>
        </p:spPr>
      </p:pic>
      <p:pic>
        <p:nvPicPr>
          <p:cNvPr id="10" name="Picture 9" descr="A logo of a health care company&#10;&#10;Description automatically generated with low confidence">
            <a:extLst>
              <a:ext uri="{FF2B5EF4-FFF2-40B4-BE49-F238E27FC236}">
                <a16:creationId xmlns:a16="http://schemas.microsoft.com/office/drawing/2014/main" id="{BBA494F6-C6EA-7776-DA6C-C944C4710D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38183" y="408209"/>
            <a:ext cx="1874707" cy="2413297"/>
          </a:xfrm>
          <a:prstGeom prst="rect">
            <a:avLst/>
          </a:prstGeom>
        </p:spPr>
      </p:pic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F6681310-77C7-216D-51BA-DF8D0EFBC1E5}"/>
              </a:ext>
            </a:extLst>
          </p:cNvPr>
          <p:cNvSpPr/>
          <p:nvPr/>
        </p:nvSpPr>
        <p:spPr>
          <a:xfrm>
            <a:off x="453091" y="3227679"/>
            <a:ext cx="31906407" cy="4553869"/>
          </a:xfrm>
          <a:prstGeom prst="flowChartAlternateProcess">
            <a:avLst/>
          </a:prstGeom>
          <a:solidFill>
            <a:srgbClr val="1E959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7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based HIV testing and treatment is feasible and yields high level of viral load suppression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Dauya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 Dziva Chikwari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 Bandason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Patel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 Bernays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 Kranzer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,C Mackworth-Young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 V Mavodza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Mugurungi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 Simms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 Tembo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 Hayes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 A Ferrand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</a:p>
          <a:p>
            <a:pPr algn="ctr" defTabSz="432045">
              <a:defRPr/>
            </a:pP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Health Research Unit Zimbabwe, Biomedical Research and Training Institute, Harare, Zimbabwe </a:t>
            </a: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London School of Hygiene &amp; Tropical Medicine, London, UK </a:t>
            </a:r>
          </a:p>
          <a:p>
            <a:pPr algn="ctr" defTabSz="432045">
              <a:defRPr/>
            </a:pP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University of Sydney, Sydney, Australia </a:t>
            </a: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AIDS and TB Unit, Ministry of Health and Child Care, Harare, Zimbabwe</a:t>
            </a:r>
          </a:p>
          <a:p>
            <a:pPr algn="ctr" defTabSz="432045">
              <a:defRPr/>
            </a:pPr>
            <a:endParaRPr lang="en-US" sz="6237" dirty="0">
              <a:solidFill>
                <a:schemeClr val="bg1"/>
              </a:solidFill>
            </a:endParaRPr>
          </a:p>
          <a:p>
            <a:pPr algn="ctr"/>
            <a:r>
              <a:rPr lang="en-US" sz="6237" dirty="0">
                <a:solidFill>
                  <a:schemeClr val="bg1"/>
                </a:solidFill>
              </a:rPr>
              <a:t> </a:t>
            </a:r>
            <a:endParaRPr lang="en-GB" sz="6237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24A135-5191-558C-B466-B94F44590008}"/>
              </a:ext>
            </a:extLst>
          </p:cNvPr>
          <p:cNvSpPr txBox="1"/>
          <p:nvPr/>
        </p:nvSpPr>
        <p:spPr>
          <a:xfrm>
            <a:off x="470054" y="9147414"/>
            <a:ext cx="31906407" cy="2308324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Youth living with HIV (YLWH) have disproportionately poor virological outcomes.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Community-based HIV and sexual &amp; reproductive health (SRH) services, delivered by teams specifically trained in youth friendliness can result in good outcomes across the HIV care cascade.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E71C58-3D81-024A-185E-191886B461D7}"/>
              </a:ext>
            </a:extLst>
          </p:cNvPr>
          <p:cNvSpPr txBox="1"/>
          <p:nvPr/>
        </p:nvSpPr>
        <p:spPr>
          <a:xfrm>
            <a:off x="450092" y="12661056"/>
            <a:ext cx="31831710" cy="6001643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A cluster randomized trial was conducted across 3 provinces in Zimbabwe, each randomized 4:4 to control (existing, largely facility-based, services) or to intervention clusters (total 24 clusters).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The intervention included weekly integrated HIV &amp; SRH services in the community (CHIEDZA) which were delivered to intervention cluster residents aged 16-24 years.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Newly HIV-diagnosed youth could access antiretroviral therapy (ART) through CHIEDZA or at health facilities. Youth in care already could opt to switch to CHIEDZA.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Those who were newly diagnosed were offered viral load testing at 6 months and those who received treatment somewhere else could access viral load testing at any time if they had not had a viral load in the past 6 months</a:t>
            </a:r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E7C8037-07B4-6696-A45B-8017544B4D21}"/>
              </a:ext>
            </a:extLst>
          </p:cNvPr>
          <p:cNvSpPr txBox="1">
            <a:spLocks/>
          </p:cNvSpPr>
          <p:nvPr/>
        </p:nvSpPr>
        <p:spPr>
          <a:xfrm>
            <a:off x="11418580" y="34589737"/>
            <a:ext cx="20841284" cy="3785652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Uptake of HIV testing was high, but yield of new HIV diagnoses was lower than expected.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Community-based testing and treatment is feasible and yields high levels of viral load suppression, and comparable to that among YLWH accessing care in facility-based settings. </a:t>
            </a:r>
          </a:p>
        </p:txBody>
      </p:sp>
      <p:pic>
        <p:nvPicPr>
          <p:cNvPr id="33" name="Picture 32" descr="A picture containing text, font, screenshot, number&#10;&#10;Description automatically generated">
            <a:extLst>
              <a:ext uri="{FF2B5EF4-FFF2-40B4-BE49-F238E27FC236}">
                <a16:creationId xmlns:a16="http://schemas.microsoft.com/office/drawing/2014/main" id="{B5958783-5413-670F-7869-CC3CE43A8A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0551" y="416511"/>
            <a:ext cx="5457342" cy="241329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C9AC3789-8889-22F8-75E0-33BFEEC248EA}"/>
              </a:ext>
            </a:extLst>
          </p:cNvPr>
          <p:cNvSpPr txBox="1"/>
          <p:nvPr/>
        </p:nvSpPr>
        <p:spPr>
          <a:xfrm>
            <a:off x="605284" y="18776248"/>
            <a:ext cx="31831710" cy="843949"/>
          </a:xfrm>
          <a:prstGeom prst="rect">
            <a:avLst/>
          </a:prstGeom>
          <a:solidFill>
            <a:srgbClr val="1E9591"/>
          </a:solidFill>
          <a:ln w="76200">
            <a:solidFill>
              <a:srgbClr val="1E9591"/>
            </a:solidFill>
          </a:ln>
        </p:spPr>
        <p:txBody>
          <a:bodyPr wrap="square" rtlCol="0">
            <a:spAutoFit/>
          </a:bodyPr>
          <a:lstStyle/>
          <a:p>
            <a:r>
              <a:rPr lang="en-GB" sz="488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key findings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54E7384A-0F55-E89F-C9CD-0BAA254CA63B}"/>
              </a:ext>
            </a:extLst>
          </p:cNvPr>
          <p:cNvSpPr/>
          <p:nvPr/>
        </p:nvSpPr>
        <p:spPr>
          <a:xfrm>
            <a:off x="450092" y="28638839"/>
            <a:ext cx="10136985" cy="9842874"/>
          </a:xfrm>
          <a:prstGeom prst="roundRect">
            <a:avLst/>
          </a:prstGeom>
          <a:solidFill>
            <a:srgbClr val="1E9591"/>
          </a:solidFill>
          <a:ln w="1016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bg1"/>
                </a:solidFill>
              </a:rPr>
              <a:t>Our study provides evidence that provision of differentiated services for young people in the community is feasible across the whole HIV care cascade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2DEDEA-8B60-2500-2D8C-55B9508C7811}"/>
              </a:ext>
            </a:extLst>
          </p:cNvPr>
          <p:cNvSpPr txBox="1"/>
          <p:nvPr/>
        </p:nvSpPr>
        <p:spPr>
          <a:xfrm>
            <a:off x="450092" y="39172175"/>
            <a:ext cx="12325248" cy="836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37" b="1" dirty="0">
                <a:solidFill>
                  <a:schemeClr val="bg1"/>
                </a:solidFill>
              </a:rPr>
              <a:t>Twitter: @</a:t>
            </a:r>
            <a:r>
              <a:rPr lang="en-US" sz="4837" b="1" dirty="0" err="1">
                <a:solidFill>
                  <a:schemeClr val="bg1"/>
                </a:solidFill>
              </a:rPr>
              <a:t>ThruZim</a:t>
            </a:r>
            <a:r>
              <a:rPr lang="en-US" sz="4837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3ACF59-DD52-218F-88F3-9520690BBF8F}"/>
              </a:ext>
            </a:extLst>
          </p:cNvPr>
          <p:cNvSpPr txBox="1"/>
          <p:nvPr/>
        </p:nvSpPr>
        <p:spPr>
          <a:xfrm>
            <a:off x="470054" y="8005825"/>
            <a:ext cx="31906407" cy="843949"/>
          </a:xfrm>
          <a:prstGeom prst="rect">
            <a:avLst/>
          </a:prstGeom>
          <a:solidFill>
            <a:srgbClr val="1E9591"/>
          </a:solidFill>
          <a:ln w="76200">
            <a:solidFill>
              <a:srgbClr val="1E9591"/>
            </a:solidFill>
          </a:ln>
        </p:spPr>
        <p:txBody>
          <a:bodyPr wrap="square" rtlCol="0">
            <a:spAutoFit/>
          </a:bodyPr>
          <a:lstStyle/>
          <a:p>
            <a:r>
              <a:rPr lang="en-GB" sz="488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B1D777-E533-A3A7-539A-12E2BA609310}"/>
              </a:ext>
            </a:extLst>
          </p:cNvPr>
          <p:cNvSpPr txBox="1"/>
          <p:nvPr/>
        </p:nvSpPr>
        <p:spPr>
          <a:xfrm>
            <a:off x="470054" y="11814894"/>
            <a:ext cx="31831710" cy="843949"/>
          </a:xfrm>
          <a:prstGeom prst="rect">
            <a:avLst/>
          </a:prstGeom>
          <a:solidFill>
            <a:srgbClr val="1E9591"/>
          </a:solidFill>
          <a:ln w="76200">
            <a:solidFill>
              <a:srgbClr val="1E9591"/>
            </a:solidFill>
          </a:ln>
        </p:spPr>
        <p:txBody>
          <a:bodyPr wrap="square" rtlCol="0">
            <a:spAutoFit/>
          </a:bodyPr>
          <a:lstStyle/>
          <a:p>
            <a:r>
              <a:rPr lang="en-GB" sz="488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402F79-43C3-4C8E-6DA8-300DEE3091EF}"/>
              </a:ext>
            </a:extLst>
          </p:cNvPr>
          <p:cNvSpPr txBox="1"/>
          <p:nvPr/>
        </p:nvSpPr>
        <p:spPr>
          <a:xfrm>
            <a:off x="11353800" y="33217351"/>
            <a:ext cx="21054644" cy="843949"/>
          </a:xfrm>
          <a:prstGeom prst="rect">
            <a:avLst/>
          </a:prstGeom>
          <a:solidFill>
            <a:srgbClr val="1E9591"/>
          </a:solidFill>
          <a:ln w="76200">
            <a:solidFill>
              <a:srgbClr val="1E9591"/>
            </a:solidFill>
          </a:ln>
        </p:spPr>
        <p:txBody>
          <a:bodyPr wrap="square" rtlCol="0">
            <a:spAutoFit/>
          </a:bodyPr>
          <a:lstStyle/>
          <a:p>
            <a:r>
              <a:rPr lang="en-GB" sz="488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pic>
        <p:nvPicPr>
          <p:cNvPr id="22" name="Picture 2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CE8C409E-5FE5-7944-03E0-EFD971AF2F5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5128" y="130058"/>
            <a:ext cx="2804370" cy="280437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25510B6-59AD-0B7A-5F52-E83E97D042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95009" y="20015291"/>
            <a:ext cx="22641487" cy="1229820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A282977-74E3-A69A-0EFD-E081EE52BCF1}"/>
              </a:ext>
            </a:extLst>
          </p:cNvPr>
          <p:cNvSpPr txBox="1">
            <a:spLocks/>
          </p:cNvSpPr>
          <p:nvPr/>
        </p:nvSpPr>
        <p:spPr>
          <a:xfrm>
            <a:off x="323154" y="19960589"/>
            <a:ext cx="10263924" cy="8262976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36,991 youths accessed CHIEDZA of whom 84% had ≥1 HIV test.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377 YLWH (89% female) were newly diagnosed with HIV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88% of those newly diagnosed were linked to care at CHIEDZA and 96% of them started ART.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Viral load suppression among newly diagnosed YLWH accessing care at CHIEDZA was 90%. </a:t>
            </a:r>
          </a:p>
        </p:txBody>
      </p:sp>
    </p:spTree>
    <p:extLst>
      <p:ext uri="{BB962C8B-B14F-4D97-AF65-F5344CB8AC3E}">
        <p14:creationId xmlns:p14="http://schemas.microsoft.com/office/powerpoint/2010/main" val="369409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284</TotalTime>
  <Words>428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Tino Mavimba</dc:creator>
  <cp:lastModifiedBy>Chido  Dziva Chikwari</cp:lastModifiedBy>
  <cp:revision>10</cp:revision>
  <dcterms:created xsi:type="dcterms:W3CDTF">2023-04-17T06:44:16Z</dcterms:created>
  <dcterms:modified xsi:type="dcterms:W3CDTF">2023-06-13T12:55:44Z</dcterms:modified>
</cp:coreProperties>
</file>