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Lst>
  <p:sldSz cx="32759650" cy="403193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9691"/>
    <a:srgbClr val="1E9591"/>
    <a:srgbClr val="C0E1E0"/>
    <a:srgbClr val="E0F0F0"/>
    <a:srgbClr val="1E787E"/>
    <a:srgbClr val="62B5B2"/>
    <a:srgbClr val="83C5C3"/>
    <a:srgbClr val="1F5668"/>
    <a:srgbClr val="213250"/>
    <a:srgbClr val="1F556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p:scale>
          <a:sx n="41" d="100"/>
          <a:sy n="41" d="100"/>
        </p:scale>
        <p:origin x="728" y="22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56974" y="6598559"/>
            <a:ext cx="27845703" cy="14037098"/>
          </a:xfrm>
        </p:spPr>
        <p:txBody>
          <a:bodyPr anchor="b"/>
          <a:lstStyle>
            <a:lvl1pPr algn="ctr">
              <a:defRPr sz="21496"/>
            </a:lvl1pPr>
          </a:lstStyle>
          <a:p>
            <a:r>
              <a:rPr lang="en-GB"/>
              <a:t>Click to edit Master title style</a:t>
            </a:r>
            <a:endParaRPr lang="en-US" dirty="0"/>
          </a:p>
        </p:txBody>
      </p:sp>
      <p:sp>
        <p:nvSpPr>
          <p:cNvPr id="3" name="Subtitle 2"/>
          <p:cNvSpPr>
            <a:spLocks noGrp="1"/>
          </p:cNvSpPr>
          <p:nvPr>
            <p:ph type="subTitle" idx="1"/>
          </p:nvPr>
        </p:nvSpPr>
        <p:spPr>
          <a:xfrm>
            <a:off x="4094956" y="21176982"/>
            <a:ext cx="24569738" cy="9734501"/>
          </a:xfrm>
        </p:spPr>
        <p:txBody>
          <a:bodyPr/>
          <a:lstStyle>
            <a:lvl1pPr marL="0" indent="0" algn="ctr">
              <a:buNone/>
              <a:defRPr sz="8598"/>
            </a:lvl1pPr>
            <a:lvl2pPr marL="1637965" indent="0" algn="ctr">
              <a:buNone/>
              <a:defRPr sz="7165"/>
            </a:lvl2pPr>
            <a:lvl3pPr marL="3275929" indent="0" algn="ctr">
              <a:buNone/>
              <a:defRPr sz="6449"/>
            </a:lvl3pPr>
            <a:lvl4pPr marL="4913894" indent="0" algn="ctr">
              <a:buNone/>
              <a:defRPr sz="5732"/>
            </a:lvl4pPr>
            <a:lvl5pPr marL="6551859" indent="0" algn="ctr">
              <a:buNone/>
              <a:defRPr sz="5732"/>
            </a:lvl5pPr>
            <a:lvl6pPr marL="8189824" indent="0" algn="ctr">
              <a:buNone/>
              <a:defRPr sz="5732"/>
            </a:lvl6pPr>
            <a:lvl7pPr marL="9827788" indent="0" algn="ctr">
              <a:buNone/>
              <a:defRPr sz="5732"/>
            </a:lvl7pPr>
            <a:lvl8pPr marL="11465753" indent="0" algn="ctr">
              <a:buNone/>
              <a:defRPr sz="5732"/>
            </a:lvl8pPr>
            <a:lvl9pPr marL="13103718" indent="0" algn="ctr">
              <a:buNone/>
              <a:defRPr sz="5732"/>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477F9B7F-EBBB-43ED-8191-B5B5C3244074}" type="datetimeFigureOut">
              <a:rPr lang="en-ZW" smtClean="0"/>
              <a:t>4/7/2023</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C6CB34E3-4CBA-46E0-8175-0141CDD12AB8}" type="slidenum">
              <a:rPr lang="en-ZW" smtClean="0"/>
              <a:t>‹#›</a:t>
            </a:fld>
            <a:endParaRPr lang="en-ZW"/>
          </a:p>
        </p:txBody>
      </p:sp>
    </p:spTree>
    <p:extLst>
      <p:ext uri="{BB962C8B-B14F-4D97-AF65-F5344CB8AC3E}">
        <p14:creationId xmlns:p14="http://schemas.microsoft.com/office/powerpoint/2010/main" val="2120517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77F9B7F-EBBB-43ED-8191-B5B5C3244074}" type="datetimeFigureOut">
              <a:rPr lang="en-ZW" smtClean="0"/>
              <a:t>4/7/2023</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C6CB34E3-4CBA-46E0-8175-0141CDD12AB8}" type="slidenum">
              <a:rPr lang="en-ZW" smtClean="0"/>
              <a:t>‹#›</a:t>
            </a:fld>
            <a:endParaRPr lang="en-ZW"/>
          </a:p>
        </p:txBody>
      </p:sp>
    </p:spTree>
    <p:extLst>
      <p:ext uri="{BB962C8B-B14F-4D97-AF65-F5344CB8AC3E}">
        <p14:creationId xmlns:p14="http://schemas.microsoft.com/office/powerpoint/2010/main" val="2185109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443626" y="2146631"/>
            <a:ext cx="7063800" cy="34168764"/>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2252228" y="2146631"/>
            <a:ext cx="20781903" cy="34168764"/>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77F9B7F-EBBB-43ED-8191-B5B5C3244074}" type="datetimeFigureOut">
              <a:rPr lang="en-ZW" smtClean="0"/>
              <a:t>4/7/2023</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C6CB34E3-4CBA-46E0-8175-0141CDD12AB8}" type="slidenum">
              <a:rPr lang="en-ZW" smtClean="0"/>
              <a:t>‹#›</a:t>
            </a:fld>
            <a:endParaRPr lang="en-ZW"/>
          </a:p>
        </p:txBody>
      </p:sp>
    </p:spTree>
    <p:extLst>
      <p:ext uri="{BB962C8B-B14F-4D97-AF65-F5344CB8AC3E}">
        <p14:creationId xmlns:p14="http://schemas.microsoft.com/office/powerpoint/2010/main" val="450461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77F9B7F-EBBB-43ED-8191-B5B5C3244074}" type="datetimeFigureOut">
              <a:rPr lang="en-ZW" smtClean="0"/>
              <a:t>4/7/2023</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C6CB34E3-4CBA-46E0-8175-0141CDD12AB8}" type="slidenum">
              <a:rPr lang="en-ZW" smtClean="0"/>
              <a:t>‹#›</a:t>
            </a:fld>
            <a:endParaRPr lang="en-ZW"/>
          </a:p>
        </p:txBody>
      </p:sp>
    </p:spTree>
    <p:extLst>
      <p:ext uri="{BB962C8B-B14F-4D97-AF65-F5344CB8AC3E}">
        <p14:creationId xmlns:p14="http://schemas.microsoft.com/office/powerpoint/2010/main" val="4014944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35165" y="10051844"/>
            <a:ext cx="28255198" cy="16771716"/>
          </a:xfrm>
        </p:spPr>
        <p:txBody>
          <a:bodyPr anchor="b"/>
          <a:lstStyle>
            <a:lvl1pPr>
              <a:defRPr sz="21496"/>
            </a:lvl1pPr>
          </a:lstStyle>
          <a:p>
            <a:r>
              <a:rPr lang="en-GB"/>
              <a:t>Click to edit Master title style</a:t>
            </a:r>
            <a:endParaRPr lang="en-US" dirty="0"/>
          </a:p>
        </p:txBody>
      </p:sp>
      <p:sp>
        <p:nvSpPr>
          <p:cNvPr id="3" name="Text Placeholder 2"/>
          <p:cNvSpPr>
            <a:spLocks noGrp="1"/>
          </p:cNvSpPr>
          <p:nvPr>
            <p:ph type="body" idx="1"/>
          </p:nvPr>
        </p:nvSpPr>
        <p:spPr>
          <a:xfrm>
            <a:off x="2235165" y="26982227"/>
            <a:ext cx="28255198" cy="8819849"/>
          </a:xfrm>
        </p:spPr>
        <p:txBody>
          <a:bodyPr/>
          <a:lstStyle>
            <a:lvl1pPr marL="0" indent="0">
              <a:buNone/>
              <a:defRPr sz="8598">
                <a:solidFill>
                  <a:schemeClr val="tx1"/>
                </a:solidFill>
              </a:defRPr>
            </a:lvl1pPr>
            <a:lvl2pPr marL="1637965" indent="0">
              <a:buNone/>
              <a:defRPr sz="7165">
                <a:solidFill>
                  <a:schemeClr val="tx1">
                    <a:tint val="75000"/>
                  </a:schemeClr>
                </a:solidFill>
              </a:defRPr>
            </a:lvl2pPr>
            <a:lvl3pPr marL="3275929" indent="0">
              <a:buNone/>
              <a:defRPr sz="6449">
                <a:solidFill>
                  <a:schemeClr val="tx1">
                    <a:tint val="75000"/>
                  </a:schemeClr>
                </a:solidFill>
              </a:defRPr>
            </a:lvl3pPr>
            <a:lvl4pPr marL="4913894" indent="0">
              <a:buNone/>
              <a:defRPr sz="5732">
                <a:solidFill>
                  <a:schemeClr val="tx1">
                    <a:tint val="75000"/>
                  </a:schemeClr>
                </a:solidFill>
              </a:defRPr>
            </a:lvl4pPr>
            <a:lvl5pPr marL="6551859" indent="0">
              <a:buNone/>
              <a:defRPr sz="5732">
                <a:solidFill>
                  <a:schemeClr val="tx1">
                    <a:tint val="75000"/>
                  </a:schemeClr>
                </a:solidFill>
              </a:defRPr>
            </a:lvl5pPr>
            <a:lvl6pPr marL="8189824" indent="0">
              <a:buNone/>
              <a:defRPr sz="5732">
                <a:solidFill>
                  <a:schemeClr val="tx1">
                    <a:tint val="75000"/>
                  </a:schemeClr>
                </a:solidFill>
              </a:defRPr>
            </a:lvl6pPr>
            <a:lvl7pPr marL="9827788" indent="0">
              <a:buNone/>
              <a:defRPr sz="5732">
                <a:solidFill>
                  <a:schemeClr val="tx1">
                    <a:tint val="75000"/>
                  </a:schemeClr>
                </a:solidFill>
              </a:defRPr>
            </a:lvl7pPr>
            <a:lvl8pPr marL="11465753" indent="0">
              <a:buNone/>
              <a:defRPr sz="5732">
                <a:solidFill>
                  <a:schemeClr val="tx1">
                    <a:tint val="75000"/>
                  </a:schemeClr>
                </a:solidFill>
              </a:defRPr>
            </a:lvl8pPr>
            <a:lvl9pPr marL="13103718" indent="0">
              <a:buNone/>
              <a:defRPr sz="5732">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77F9B7F-EBBB-43ED-8191-B5B5C3244074}" type="datetimeFigureOut">
              <a:rPr lang="en-ZW" smtClean="0"/>
              <a:t>4/7/2023</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C6CB34E3-4CBA-46E0-8175-0141CDD12AB8}" type="slidenum">
              <a:rPr lang="en-ZW" smtClean="0"/>
              <a:t>‹#›</a:t>
            </a:fld>
            <a:endParaRPr lang="en-ZW"/>
          </a:p>
        </p:txBody>
      </p:sp>
    </p:spTree>
    <p:extLst>
      <p:ext uri="{BB962C8B-B14F-4D97-AF65-F5344CB8AC3E}">
        <p14:creationId xmlns:p14="http://schemas.microsoft.com/office/powerpoint/2010/main" val="1734652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2252226" y="10733154"/>
            <a:ext cx="13922851" cy="2558224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16584573" y="10733154"/>
            <a:ext cx="13922851" cy="2558224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77F9B7F-EBBB-43ED-8191-B5B5C3244074}" type="datetimeFigureOut">
              <a:rPr lang="en-ZW" smtClean="0"/>
              <a:t>4/7/2023</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C6CB34E3-4CBA-46E0-8175-0141CDD12AB8}" type="slidenum">
              <a:rPr lang="en-ZW" smtClean="0"/>
              <a:t>‹#›</a:t>
            </a:fld>
            <a:endParaRPr lang="en-ZW"/>
          </a:p>
        </p:txBody>
      </p:sp>
    </p:spTree>
    <p:extLst>
      <p:ext uri="{BB962C8B-B14F-4D97-AF65-F5344CB8AC3E}">
        <p14:creationId xmlns:p14="http://schemas.microsoft.com/office/powerpoint/2010/main" val="3848705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56493" y="2146639"/>
            <a:ext cx="28255198" cy="7793206"/>
          </a:xfrm>
        </p:spPr>
        <p:txBody>
          <a:bodyPr/>
          <a:lstStyle/>
          <a:p>
            <a:r>
              <a:rPr lang="en-GB"/>
              <a:t>Click to edit Master title style</a:t>
            </a:r>
            <a:endParaRPr lang="en-US" dirty="0"/>
          </a:p>
        </p:txBody>
      </p:sp>
      <p:sp>
        <p:nvSpPr>
          <p:cNvPr id="3" name="Text Placeholder 2"/>
          <p:cNvSpPr>
            <a:spLocks noGrp="1"/>
          </p:cNvSpPr>
          <p:nvPr>
            <p:ph type="body" idx="1"/>
          </p:nvPr>
        </p:nvSpPr>
        <p:spPr>
          <a:xfrm>
            <a:off x="2256497" y="9883837"/>
            <a:ext cx="13858865" cy="4843916"/>
          </a:xfrm>
        </p:spPr>
        <p:txBody>
          <a:bodyPr anchor="b"/>
          <a:lstStyle>
            <a:lvl1pPr marL="0" indent="0">
              <a:buNone/>
              <a:defRPr sz="8598" b="1"/>
            </a:lvl1pPr>
            <a:lvl2pPr marL="1637965" indent="0">
              <a:buNone/>
              <a:defRPr sz="7165" b="1"/>
            </a:lvl2pPr>
            <a:lvl3pPr marL="3275929" indent="0">
              <a:buNone/>
              <a:defRPr sz="6449" b="1"/>
            </a:lvl3pPr>
            <a:lvl4pPr marL="4913894" indent="0">
              <a:buNone/>
              <a:defRPr sz="5732" b="1"/>
            </a:lvl4pPr>
            <a:lvl5pPr marL="6551859" indent="0">
              <a:buNone/>
              <a:defRPr sz="5732" b="1"/>
            </a:lvl5pPr>
            <a:lvl6pPr marL="8189824" indent="0">
              <a:buNone/>
              <a:defRPr sz="5732" b="1"/>
            </a:lvl6pPr>
            <a:lvl7pPr marL="9827788" indent="0">
              <a:buNone/>
              <a:defRPr sz="5732" b="1"/>
            </a:lvl7pPr>
            <a:lvl8pPr marL="11465753" indent="0">
              <a:buNone/>
              <a:defRPr sz="5732" b="1"/>
            </a:lvl8pPr>
            <a:lvl9pPr marL="13103718" indent="0">
              <a:buNone/>
              <a:defRPr sz="5732" b="1"/>
            </a:lvl9pPr>
          </a:lstStyle>
          <a:p>
            <a:pPr lvl="0"/>
            <a:r>
              <a:rPr lang="en-GB"/>
              <a:t>Click to edit Master text styles</a:t>
            </a:r>
          </a:p>
        </p:txBody>
      </p:sp>
      <p:sp>
        <p:nvSpPr>
          <p:cNvPr id="4" name="Content Placeholder 3"/>
          <p:cNvSpPr>
            <a:spLocks noGrp="1"/>
          </p:cNvSpPr>
          <p:nvPr>
            <p:ph sz="half" idx="2"/>
          </p:nvPr>
        </p:nvSpPr>
        <p:spPr>
          <a:xfrm>
            <a:off x="2256497" y="14727753"/>
            <a:ext cx="13858865" cy="2166230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16584575" y="9883837"/>
            <a:ext cx="13927118" cy="4843916"/>
          </a:xfrm>
        </p:spPr>
        <p:txBody>
          <a:bodyPr anchor="b"/>
          <a:lstStyle>
            <a:lvl1pPr marL="0" indent="0">
              <a:buNone/>
              <a:defRPr sz="8598" b="1"/>
            </a:lvl1pPr>
            <a:lvl2pPr marL="1637965" indent="0">
              <a:buNone/>
              <a:defRPr sz="7165" b="1"/>
            </a:lvl2pPr>
            <a:lvl3pPr marL="3275929" indent="0">
              <a:buNone/>
              <a:defRPr sz="6449" b="1"/>
            </a:lvl3pPr>
            <a:lvl4pPr marL="4913894" indent="0">
              <a:buNone/>
              <a:defRPr sz="5732" b="1"/>
            </a:lvl4pPr>
            <a:lvl5pPr marL="6551859" indent="0">
              <a:buNone/>
              <a:defRPr sz="5732" b="1"/>
            </a:lvl5pPr>
            <a:lvl6pPr marL="8189824" indent="0">
              <a:buNone/>
              <a:defRPr sz="5732" b="1"/>
            </a:lvl6pPr>
            <a:lvl7pPr marL="9827788" indent="0">
              <a:buNone/>
              <a:defRPr sz="5732" b="1"/>
            </a:lvl7pPr>
            <a:lvl8pPr marL="11465753" indent="0">
              <a:buNone/>
              <a:defRPr sz="5732" b="1"/>
            </a:lvl8pPr>
            <a:lvl9pPr marL="13103718" indent="0">
              <a:buNone/>
              <a:defRPr sz="5732" b="1"/>
            </a:lvl9pPr>
          </a:lstStyle>
          <a:p>
            <a:pPr lvl="0"/>
            <a:r>
              <a:rPr lang="en-GB"/>
              <a:t>Click to edit Master text styles</a:t>
            </a:r>
          </a:p>
        </p:txBody>
      </p:sp>
      <p:sp>
        <p:nvSpPr>
          <p:cNvPr id="6" name="Content Placeholder 5"/>
          <p:cNvSpPr>
            <a:spLocks noGrp="1"/>
          </p:cNvSpPr>
          <p:nvPr>
            <p:ph sz="quarter" idx="4"/>
          </p:nvPr>
        </p:nvSpPr>
        <p:spPr>
          <a:xfrm>
            <a:off x="16584575" y="14727753"/>
            <a:ext cx="13927118" cy="2166230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477F9B7F-EBBB-43ED-8191-B5B5C3244074}" type="datetimeFigureOut">
              <a:rPr lang="en-ZW" smtClean="0"/>
              <a:t>4/7/2023</a:t>
            </a:fld>
            <a:endParaRPr lang="en-ZW"/>
          </a:p>
        </p:txBody>
      </p:sp>
      <p:sp>
        <p:nvSpPr>
          <p:cNvPr id="8" name="Footer Placeholder 7"/>
          <p:cNvSpPr>
            <a:spLocks noGrp="1"/>
          </p:cNvSpPr>
          <p:nvPr>
            <p:ph type="ftr" sz="quarter" idx="11"/>
          </p:nvPr>
        </p:nvSpPr>
        <p:spPr/>
        <p:txBody>
          <a:bodyPr/>
          <a:lstStyle/>
          <a:p>
            <a:endParaRPr lang="en-ZW"/>
          </a:p>
        </p:txBody>
      </p:sp>
      <p:sp>
        <p:nvSpPr>
          <p:cNvPr id="9" name="Slide Number Placeholder 8"/>
          <p:cNvSpPr>
            <a:spLocks noGrp="1"/>
          </p:cNvSpPr>
          <p:nvPr>
            <p:ph type="sldNum" sz="quarter" idx="12"/>
          </p:nvPr>
        </p:nvSpPr>
        <p:spPr/>
        <p:txBody>
          <a:bodyPr/>
          <a:lstStyle/>
          <a:p>
            <a:fld id="{C6CB34E3-4CBA-46E0-8175-0141CDD12AB8}" type="slidenum">
              <a:rPr lang="en-ZW" smtClean="0"/>
              <a:t>‹#›</a:t>
            </a:fld>
            <a:endParaRPr lang="en-ZW"/>
          </a:p>
        </p:txBody>
      </p:sp>
    </p:spTree>
    <p:extLst>
      <p:ext uri="{BB962C8B-B14F-4D97-AF65-F5344CB8AC3E}">
        <p14:creationId xmlns:p14="http://schemas.microsoft.com/office/powerpoint/2010/main" val="4231502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77F9B7F-EBBB-43ED-8191-B5B5C3244074}" type="datetimeFigureOut">
              <a:rPr lang="en-ZW" smtClean="0"/>
              <a:t>4/7/2023</a:t>
            </a:fld>
            <a:endParaRPr lang="en-ZW"/>
          </a:p>
        </p:txBody>
      </p:sp>
      <p:sp>
        <p:nvSpPr>
          <p:cNvPr id="4" name="Footer Placeholder 3"/>
          <p:cNvSpPr>
            <a:spLocks noGrp="1"/>
          </p:cNvSpPr>
          <p:nvPr>
            <p:ph type="ftr" sz="quarter" idx="11"/>
          </p:nvPr>
        </p:nvSpPr>
        <p:spPr/>
        <p:txBody>
          <a:bodyPr/>
          <a:lstStyle/>
          <a:p>
            <a:endParaRPr lang="en-ZW"/>
          </a:p>
        </p:txBody>
      </p:sp>
      <p:sp>
        <p:nvSpPr>
          <p:cNvPr id="5" name="Slide Number Placeholder 4"/>
          <p:cNvSpPr>
            <a:spLocks noGrp="1"/>
          </p:cNvSpPr>
          <p:nvPr>
            <p:ph type="sldNum" sz="quarter" idx="12"/>
          </p:nvPr>
        </p:nvSpPr>
        <p:spPr/>
        <p:txBody>
          <a:bodyPr/>
          <a:lstStyle/>
          <a:p>
            <a:fld id="{C6CB34E3-4CBA-46E0-8175-0141CDD12AB8}" type="slidenum">
              <a:rPr lang="en-ZW" smtClean="0"/>
              <a:t>‹#›</a:t>
            </a:fld>
            <a:endParaRPr lang="en-ZW"/>
          </a:p>
        </p:txBody>
      </p:sp>
    </p:spTree>
    <p:extLst>
      <p:ext uri="{BB962C8B-B14F-4D97-AF65-F5344CB8AC3E}">
        <p14:creationId xmlns:p14="http://schemas.microsoft.com/office/powerpoint/2010/main" val="3397169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7F9B7F-EBBB-43ED-8191-B5B5C3244074}" type="datetimeFigureOut">
              <a:rPr lang="en-ZW" smtClean="0"/>
              <a:t>4/7/2023</a:t>
            </a:fld>
            <a:endParaRPr lang="en-ZW"/>
          </a:p>
        </p:txBody>
      </p:sp>
      <p:sp>
        <p:nvSpPr>
          <p:cNvPr id="3" name="Footer Placeholder 2"/>
          <p:cNvSpPr>
            <a:spLocks noGrp="1"/>
          </p:cNvSpPr>
          <p:nvPr>
            <p:ph type="ftr" sz="quarter" idx="11"/>
          </p:nvPr>
        </p:nvSpPr>
        <p:spPr/>
        <p:txBody>
          <a:bodyPr/>
          <a:lstStyle/>
          <a:p>
            <a:endParaRPr lang="en-ZW"/>
          </a:p>
        </p:txBody>
      </p:sp>
      <p:sp>
        <p:nvSpPr>
          <p:cNvPr id="4" name="Slide Number Placeholder 3"/>
          <p:cNvSpPr>
            <a:spLocks noGrp="1"/>
          </p:cNvSpPr>
          <p:nvPr>
            <p:ph type="sldNum" sz="quarter" idx="12"/>
          </p:nvPr>
        </p:nvSpPr>
        <p:spPr/>
        <p:txBody>
          <a:bodyPr/>
          <a:lstStyle/>
          <a:p>
            <a:fld id="{C6CB34E3-4CBA-46E0-8175-0141CDD12AB8}" type="slidenum">
              <a:rPr lang="en-ZW" smtClean="0"/>
              <a:t>‹#›</a:t>
            </a:fld>
            <a:endParaRPr lang="en-ZW"/>
          </a:p>
        </p:txBody>
      </p:sp>
    </p:spTree>
    <p:extLst>
      <p:ext uri="{BB962C8B-B14F-4D97-AF65-F5344CB8AC3E}">
        <p14:creationId xmlns:p14="http://schemas.microsoft.com/office/powerpoint/2010/main" val="2396849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56493" y="2687955"/>
            <a:ext cx="10565840" cy="9407843"/>
          </a:xfrm>
        </p:spPr>
        <p:txBody>
          <a:bodyPr anchor="b"/>
          <a:lstStyle>
            <a:lvl1pPr>
              <a:defRPr sz="11464"/>
            </a:lvl1pPr>
          </a:lstStyle>
          <a:p>
            <a:r>
              <a:rPr lang="en-GB"/>
              <a:t>Click to edit Master title style</a:t>
            </a:r>
            <a:endParaRPr lang="en-US" dirty="0"/>
          </a:p>
        </p:txBody>
      </p:sp>
      <p:sp>
        <p:nvSpPr>
          <p:cNvPr id="3" name="Content Placeholder 2"/>
          <p:cNvSpPr>
            <a:spLocks noGrp="1"/>
          </p:cNvSpPr>
          <p:nvPr>
            <p:ph idx="1"/>
          </p:nvPr>
        </p:nvSpPr>
        <p:spPr>
          <a:xfrm>
            <a:off x="13927118" y="5805245"/>
            <a:ext cx="16584573" cy="28652854"/>
          </a:xfrm>
        </p:spPr>
        <p:txBody>
          <a:bodyPr/>
          <a:lstStyle>
            <a:lvl1pPr>
              <a:defRPr sz="11464"/>
            </a:lvl1pPr>
            <a:lvl2pPr>
              <a:defRPr sz="10031"/>
            </a:lvl2pPr>
            <a:lvl3pPr>
              <a:defRPr sz="8598"/>
            </a:lvl3pPr>
            <a:lvl4pPr>
              <a:defRPr sz="7165"/>
            </a:lvl4pPr>
            <a:lvl5pPr>
              <a:defRPr sz="7165"/>
            </a:lvl5pPr>
            <a:lvl6pPr>
              <a:defRPr sz="7165"/>
            </a:lvl6pPr>
            <a:lvl7pPr>
              <a:defRPr sz="7165"/>
            </a:lvl7pPr>
            <a:lvl8pPr>
              <a:defRPr sz="7165"/>
            </a:lvl8pPr>
            <a:lvl9pPr>
              <a:defRPr sz="7165"/>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2256493" y="12095798"/>
            <a:ext cx="10565840" cy="22408961"/>
          </a:xfrm>
        </p:spPr>
        <p:txBody>
          <a:bodyPr/>
          <a:lstStyle>
            <a:lvl1pPr marL="0" indent="0">
              <a:buNone/>
              <a:defRPr sz="5732"/>
            </a:lvl1pPr>
            <a:lvl2pPr marL="1637965" indent="0">
              <a:buNone/>
              <a:defRPr sz="5016"/>
            </a:lvl2pPr>
            <a:lvl3pPr marL="3275929" indent="0">
              <a:buNone/>
              <a:defRPr sz="4299"/>
            </a:lvl3pPr>
            <a:lvl4pPr marL="4913894" indent="0">
              <a:buNone/>
              <a:defRPr sz="3583"/>
            </a:lvl4pPr>
            <a:lvl5pPr marL="6551859" indent="0">
              <a:buNone/>
              <a:defRPr sz="3583"/>
            </a:lvl5pPr>
            <a:lvl6pPr marL="8189824" indent="0">
              <a:buNone/>
              <a:defRPr sz="3583"/>
            </a:lvl6pPr>
            <a:lvl7pPr marL="9827788" indent="0">
              <a:buNone/>
              <a:defRPr sz="3583"/>
            </a:lvl7pPr>
            <a:lvl8pPr marL="11465753" indent="0">
              <a:buNone/>
              <a:defRPr sz="3583"/>
            </a:lvl8pPr>
            <a:lvl9pPr marL="13103718" indent="0">
              <a:buNone/>
              <a:defRPr sz="3583"/>
            </a:lvl9pPr>
          </a:lstStyle>
          <a:p>
            <a:pPr lvl="0"/>
            <a:r>
              <a:rPr lang="en-GB"/>
              <a:t>Click to edit Master text styles</a:t>
            </a:r>
          </a:p>
        </p:txBody>
      </p:sp>
      <p:sp>
        <p:nvSpPr>
          <p:cNvPr id="5" name="Date Placeholder 4"/>
          <p:cNvSpPr>
            <a:spLocks noGrp="1"/>
          </p:cNvSpPr>
          <p:nvPr>
            <p:ph type="dt" sz="half" idx="10"/>
          </p:nvPr>
        </p:nvSpPr>
        <p:spPr/>
        <p:txBody>
          <a:bodyPr/>
          <a:lstStyle/>
          <a:p>
            <a:fld id="{477F9B7F-EBBB-43ED-8191-B5B5C3244074}" type="datetimeFigureOut">
              <a:rPr lang="en-ZW" smtClean="0"/>
              <a:t>4/7/2023</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C6CB34E3-4CBA-46E0-8175-0141CDD12AB8}" type="slidenum">
              <a:rPr lang="en-ZW" smtClean="0"/>
              <a:t>‹#›</a:t>
            </a:fld>
            <a:endParaRPr lang="en-ZW"/>
          </a:p>
        </p:txBody>
      </p:sp>
    </p:spTree>
    <p:extLst>
      <p:ext uri="{BB962C8B-B14F-4D97-AF65-F5344CB8AC3E}">
        <p14:creationId xmlns:p14="http://schemas.microsoft.com/office/powerpoint/2010/main" val="945140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56493" y="2687955"/>
            <a:ext cx="10565840" cy="9407843"/>
          </a:xfrm>
        </p:spPr>
        <p:txBody>
          <a:bodyPr anchor="b"/>
          <a:lstStyle>
            <a:lvl1pPr>
              <a:defRPr sz="11464"/>
            </a:lvl1pPr>
          </a:lstStyle>
          <a:p>
            <a:r>
              <a:rPr lang="en-GB"/>
              <a:t>Click to edit Master title style</a:t>
            </a:r>
            <a:endParaRPr lang="en-US" dirty="0"/>
          </a:p>
        </p:txBody>
      </p:sp>
      <p:sp>
        <p:nvSpPr>
          <p:cNvPr id="3" name="Picture Placeholder 2"/>
          <p:cNvSpPr>
            <a:spLocks noGrp="1" noChangeAspect="1"/>
          </p:cNvSpPr>
          <p:nvPr>
            <p:ph type="pic" idx="1"/>
          </p:nvPr>
        </p:nvSpPr>
        <p:spPr>
          <a:xfrm>
            <a:off x="13927118" y="5805245"/>
            <a:ext cx="16584573" cy="28652854"/>
          </a:xfrm>
        </p:spPr>
        <p:txBody>
          <a:bodyPr anchor="t"/>
          <a:lstStyle>
            <a:lvl1pPr marL="0" indent="0">
              <a:buNone/>
              <a:defRPr sz="11464"/>
            </a:lvl1pPr>
            <a:lvl2pPr marL="1637965" indent="0">
              <a:buNone/>
              <a:defRPr sz="10031"/>
            </a:lvl2pPr>
            <a:lvl3pPr marL="3275929" indent="0">
              <a:buNone/>
              <a:defRPr sz="8598"/>
            </a:lvl3pPr>
            <a:lvl4pPr marL="4913894" indent="0">
              <a:buNone/>
              <a:defRPr sz="7165"/>
            </a:lvl4pPr>
            <a:lvl5pPr marL="6551859" indent="0">
              <a:buNone/>
              <a:defRPr sz="7165"/>
            </a:lvl5pPr>
            <a:lvl6pPr marL="8189824" indent="0">
              <a:buNone/>
              <a:defRPr sz="7165"/>
            </a:lvl6pPr>
            <a:lvl7pPr marL="9827788" indent="0">
              <a:buNone/>
              <a:defRPr sz="7165"/>
            </a:lvl7pPr>
            <a:lvl8pPr marL="11465753" indent="0">
              <a:buNone/>
              <a:defRPr sz="7165"/>
            </a:lvl8pPr>
            <a:lvl9pPr marL="13103718" indent="0">
              <a:buNone/>
              <a:defRPr sz="7165"/>
            </a:lvl9pPr>
          </a:lstStyle>
          <a:p>
            <a:r>
              <a:rPr lang="en-GB"/>
              <a:t>Click icon to add picture</a:t>
            </a:r>
            <a:endParaRPr lang="en-US" dirty="0"/>
          </a:p>
        </p:txBody>
      </p:sp>
      <p:sp>
        <p:nvSpPr>
          <p:cNvPr id="4" name="Text Placeholder 3"/>
          <p:cNvSpPr>
            <a:spLocks noGrp="1"/>
          </p:cNvSpPr>
          <p:nvPr>
            <p:ph type="body" sz="half" idx="2"/>
          </p:nvPr>
        </p:nvSpPr>
        <p:spPr>
          <a:xfrm>
            <a:off x="2256493" y="12095798"/>
            <a:ext cx="10565840" cy="22408961"/>
          </a:xfrm>
        </p:spPr>
        <p:txBody>
          <a:bodyPr/>
          <a:lstStyle>
            <a:lvl1pPr marL="0" indent="0">
              <a:buNone/>
              <a:defRPr sz="5732"/>
            </a:lvl1pPr>
            <a:lvl2pPr marL="1637965" indent="0">
              <a:buNone/>
              <a:defRPr sz="5016"/>
            </a:lvl2pPr>
            <a:lvl3pPr marL="3275929" indent="0">
              <a:buNone/>
              <a:defRPr sz="4299"/>
            </a:lvl3pPr>
            <a:lvl4pPr marL="4913894" indent="0">
              <a:buNone/>
              <a:defRPr sz="3583"/>
            </a:lvl4pPr>
            <a:lvl5pPr marL="6551859" indent="0">
              <a:buNone/>
              <a:defRPr sz="3583"/>
            </a:lvl5pPr>
            <a:lvl6pPr marL="8189824" indent="0">
              <a:buNone/>
              <a:defRPr sz="3583"/>
            </a:lvl6pPr>
            <a:lvl7pPr marL="9827788" indent="0">
              <a:buNone/>
              <a:defRPr sz="3583"/>
            </a:lvl7pPr>
            <a:lvl8pPr marL="11465753" indent="0">
              <a:buNone/>
              <a:defRPr sz="3583"/>
            </a:lvl8pPr>
            <a:lvl9pPr marL="13103718" indent="0">
              <a:buNone/>
              <a:defRPr sz="3583"/>
            </a:lvl9pPr>
          </a:lstStyle>
          <a:p>
            <a:pPr lvl="0"/>
            <a:r>
              <a:rPr lang="en-GB"/>
              <a:t>Click to edit Master text styles</a:t>
            </a:r>
          </a:p>
        </p:txBody>
      </p:sp>
      <p:sp>
        <p:nvSpPr>
          <p:cNvPr id="5" name="Date Placeholder 4"/>
          <p:cNvSpPr>
            <a:spLocks noGrp="1"/>
          </p:cNvSpPr>
          <p:nvPr>
            <p:ph type="dt" sz="half" idx="10"/>
          </p:nvPr>
        </p:nvSpPr>
        <p:spPr/>
        <p:txBody>
          <a:bodyPr/>
          <a:lstStyle/>
          <a:p>
            <a:fld id="{477F9B7F-EBBB-43ED-8191-B5B5C3244074}" type="datetimeFigureOut">
              <a:rPr lang="en-ZW" smtClean="0"/>
              <a:t>4/7/2023</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C6CB34E3-4CBA-46E0-8175-0141CDD12AB8}" type="slidenum">
              <a:rPr lang="en-ZW" smtClean="0"/>
              <a:t>‹#›</a:t>
            </a:fld>
            <a:endParaRPr lang="en-ZW"/>
          </a:p>
        </p:txBody>
      </p:sp>
    </p:spTree>
    <p:extLst>
      <p:ext uri="{BB962C8B-B14F-4D97-AF65-F5344CB8AC3E}">
        <p14:creationId xmlns:p14="http://schemas.microsoft.com/office/powerpoint/2010/main" val="3525373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52226" y="2146639"/>
            <a:ext cx="28255198" cy="7793206"/>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2252226" y="10733154"/>
            <a:ext cx="28255198" cy="25582241"/>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2252226" y="37370050"/>
            <a:ext cx="7370921" cy="2146631"/>
          </a:xfrm>
          <a:prstGeom prst="rect">
            <a:avLst/>
          </a:prstGeom>
        </p:spPr>
        <p:txBody>
          <a:bodyPr vert="horz" lIns="91440" tIns="45720" rIns="91440" bIns="45720" rtlCol="0" anchor="ctr"/>
          <a:lstStyle>
            <a:lvl1pPr algn="l">
              <a:defRPr sz="4299">
                <a:solidFill>
                  <a:schemeClr val="tx1">
                    <a:tint val="75000"/>
                  </a:schemeClr>
                </a:solidFill>
              </a:defRPr>
            </a:lvl1pPr>
          </a:lstStyle>
          <a:p>
            <a:fld id="{477F9B7F-EBBB-43ED-8191-B5B5C3244074}" type="datetimeFigureOut">
              <a:rPr lang="en-ZW" smtClean="0"/>
              <a:t>4/7/2023</a:t>
            </a:fld>
            <a:endParaRPr lang="en-ZW"/>
          </a:p>
        </p:txBody>
      </p:sp>
      <p:sp>
        <p:nvSpPr>
          <p:cNvPr id="5" name="Footer Placeholder 4"/>
          <p:cNvSpPr>
            <a:spLocks noGrp="1"/>
          </p:cNvSpPr>
          <p:nvPr>
            <p:ph type="ftr" sz="quarter" idx="3"/>
          </p:nvPr>
        </p:nvSpPr>
        <p:spPr>
          <a:xfrm>
            <a:off x="10851634" y="37370050"/>
            <a:ext cx="11056382" cy="2146631"/>
          </a:xfrm>
          <a:prstGeom prst="rect">
            <a:avLst/>
          </a:prstGeom>
        </p:spPr>
        <p:txBody>
          <a:bodyPr vert="horz" lIns="91440" tIns="45720" rIns="91440" bIns="45720" rtlCol="0" anchor="ctr"/>
          <a:lstStyle>
            <a:lvl1pPr algn="ctr">
              <a:defRPr sz="4299">
                <a:solidFill>
                  <a:schemeClr val="tx1">
                    <a:tint val="75000"/>
                  </a:schemeClr>
                </a:solidFill>
              </a:defRPr>
            </a:lvl1pPr>
          </a:lstStyle>
          <a:p>
            <a:endParaRPr lang="en-ZW"/>
          </a:p>
        </p:txBody>
      </p:sp>
      <p:sp>
        <p:nvSpPr>
          <p:cNvPr id="6" name="Slide Number Placeholder 5"/>
          <p:cNvSpPr>
            <a:spLocks noGrp="1"/>
          </p:cNvSpPr>
          <p:nvPr>
            <p:ph type="sldNum" sz="quarter" idx="4"/>
          </p:nvPr>
        </p:nvSpPr>
        <p:spPr>
          <a:xfrm>
            <a:off x="23136503" y="37370050"/>
            <a:ext cx="7370921" cy="2146631"/>
          </a:xfrm>
          <a:prstGeom prst="rect">
            <a:avLst/>
          </a:prstGeom>
        </p:spPr>
        <p:txBody>
          <a:bodyPr vert="horz" lIns="91440" tIns="45720" rIns="91440" bIns="45720" rtlCol="0" anchor="ctr"/>
          <a:lstStyle>
            <a:lvl1pPr algn="r">
              <a:defRPr sz="4299">
                <a:solidFill>
                  <a:schemeClr val="tx1">
                    <a:tint val="75000"/>
                  </a:schemeClr>
                </a:solidFill>
              </a:defRPr>
            </a:lvl1pPr>
          </a:lstStyle>
          <a:p>
            <a:fld id="{C6CB34E3-4CBA-46E0-8175-0141CDD12AB8}" type="slidenum">
              <a:rPr lang="en-ZW" smtClean="0"/>
              <a:t>‹#›</a:t>
            </a:fld>
            <a:endParaRPr lang="en-ZW"/>
          </a:p>
        </p:txBody>
      </p:sp>
    </p:spTree>
    <p:extLst>
      <p:ext uri="{BB962C8B-B14F-4D97-AF65-F5344CB8AC3E}">
        <p14:creationId xmlns:p14="http://schemas.microsoft.com/office/powerpoint/2010/main" val="5575389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275929" rtl="0" eaLnBrk="1" latinLnBrk="0" hangingPunct="1">
        <a:lnSpc>
          <a:spcPct val="90000"/>
        </a:lnSpc>
        <a:spcBef>
          <a:spcPct val="0"/>
        </a:spcBef>
        <a:buNone/>
        <a:defRPr sz="15763" kern="1200">
          <a:solidFill>
            <a:schemeClr val="tx1"/>
          </a:solidFill>
          <a:latin typeface="+mj-lt"/>
          <a:ea typeface="+mj-ea"/>
          <a:cs typeface="+mj-cs"/>
        </a:defRPr>
      </a:lvl1pPr>
    </p:titleStyle>
    <p:bodyStyle>
      <a:lvl1pPr marL="818982" indent="-818982" algn="l" defTabSz="3275929" rtl="0" eaLnBrk="1" latinLnBrk="0" hangingPunct="1">
        <a:lnSpc>
          <a:spcPct val="90000"/>
        </a:lnSpc>
        <a:spcBef>
          <a:spcPts val="3583"/>
        </a:spcBef>
        <a:buFont typeface="Arial" panose="020B0604020202020204" pitchFamily="34" charset="0"/>
        <a:buChar char="•"/>
        <a:defRPr sz="10031" kern="1200">
          <a:solidFill>
            <a:schemeClr val="tx1"/>
          </a:solidFill>
          <a:latin typeface="+mn-lt"/>
          <a:ea typeface="+mn-ea"/>
          <a:cs typeface="+mn-cs"/>
        </a:defRPr>
      </a:lvl1pPr>
      <a:lvl2pPr marL="2456947" indent="-818982" algn="l" defTabSz="3275929" rtl="0" eaLnBrk="1" latinLnBrk="0" hangingPunct="1">
        <a:lnSpc>
          <a:spcPct val="90000"/>
        </a:lnSpc>
        <a:spcBef>
          <a:spcPts val="1791"/>
        </a:spcBef>
        <a:buFont typeface="Arial" panose="020B0604020202020204" pitchFamily="34" charset="0"/>
        <a:buChar char="•"/>
        <a:defRPr sz="8598" kern="1200">
          <a:solidFill>
            <a:schemeClr val="tx1"/>
          </a:solidFill>
          <a:latin typeface="+mn-lt"/>
          <a:ea typeface="+mn-ea"/>
          <a:cs typeface="+mn-cs"/>
        </a:defRPr>
      </a:lvl2pPr>
      <a:lvl3pPr marL="4094912" indent="-818982" algn="l" defTabSz="3275929" rtl="0" eaLnBrk="1" latinLnBrk="0" hangingPunct="1">
        <a:lnSpc>
          <a:spcPct val="90000"/>
        </a:lnSpc>
        <a:spcBef>
          <a:spcPts val="1791"/>
        </a:spcBef>
        <a:buFont typeface="Arial" panose="020B0604020202020204" pitchFamily="34" charset="0"/>
        <a:buChar char="•"/>
        <a:defRPr sz="7165" kern="1200">
          <a:solidFill>
            <a:schemeClr val="tx1"/>
          </a:solidFill>
          <a:latin typeface="+mn-lt"/>
          <a:ea typeface="+mn-ea"/>
          <a:cs typeface="+mn-cs"/>
        </a:defRPr>
      </a:lvl3pPr>
      <a:lvl4pPr marL="5732877" indent="-818982" algn="l" defTabSz="3275929" rtl="0" eaLnBrk="1" latinLnBrk="0" hangingPunct="1">
        <a:lnSpc>
          <a:spcPct val="90000"/>
        </a:lnSpc>
        <a:spcBef>
          <a:spcPts val="1791"/>
        </a:spcBef>
        <a:buFont typeface="Arial" panose="020B0604020202020204" pitchFamily="34" charset="0"/>
        <a:buChar char="•"/>
        <a:defRPr sz="6449" kern="1200">
          <a:solidFill>
            <a:schemeClr val="tx1"/>
          </a:solidFill>
          <a:latin typeface="+mn-lt"/>
          <a:ea typeface="+mn-ea"/>
          <a:cs typeface="+mn-cs"/>
        </a:defRPr>
      </a:lvl4pPr>
      <a:lvl5pPr marL="7370841" indent="-818982" algn="l" defTabSz="3275929" rtl="0" eaLnBrk="1" latinLnBrk="0" hangingPunct="1">
        <a:lnSpc>
          <a:spcPct val="90000"/>
        </a:lnSpc>
        <a:spcBef>
          <a:spcPts val="1791"/>
        </a:spcBef>
        <a:buFont typeface="Arial" panose="020B0604020202020204" pitchFamily="34" charset="0"/>
        <a:buChar char="•"/>
        <a:defRPr sz="6449" kern="1200">
          <a:solidFill>
            <a:schemeClr val="tx1"/>
          </a:solidFill>
          <a:latin typeface="+mn-lt"/>
          <a:ea typeface="+mn-ea"/>
          <a:cs typeface="+mn-cs"/>
        </a:defRPr>
      </a:lvl5pPr>
      <a:lvl6pPr marL="9008806" indent="-818982" algn="l" defTabSz="3275929" rtl="0" eaLnBrk="1" latinLnBrk="0" hangingPunct="1">
        <a:lnSpc>
          <a:spcPct val="90000"/>
        </a:lnSpc>
        <a:spcBef>
          <a:spcPts val="1791"/>
        </a:spcBef>
        <a:buFont typeface="Arial" panose="020B0604020202020204" pitchFamily="34" charset="0"/>
        <a:buChar char="•"/>
        <a:defRPr sz="6449" kern="1200">
          <a:solidFill>
            <a:schemeClr val="tx1"/>
          </a:solidFill>
          <a:latin typeface="+mn-lt"/>
          <a:ea typeface="+mn-ea"/>
          <a:cs typeface="+mn-cs"/>
        </a:defRPr>
      </a:lvl6pPr>
      <a:lvl7pPr marL="10646771" indent="-818982" algn="l" defTabSz="3275929" rtl="0" eaLnBrk="1" latinLnBrk="0" hangingPunct="1">
        <a:lnSpc>
          <a:spcPct val="90000"/>
        </a:lnSpc>
        <a:spcBef>
          <a:spcPts val="1791"/>
        </a:spcBef>
        <a:buFont typeface="Arial" panose="020B0604020202020204" pitchFamily="34" charset="0"/>
        <a:buChar char="•"/>
        <a:defRPr sz="6449" kern="1200">
          <a:solidFill>
            <a:schemeClr val="tx1"/>
          </a:solidFill>
          <a:latin typeface="+mn-lt"/>
          <a:ea typeface="+mn-ea"/>
          <a:cs typeface="+mn-cs"/>
        </a:defRPr>
      </a:lvl7pPr>
      <a:lvl8pPr marL="12284735" indent="-818982" algn="l" defTabSz="3275929" rtl="0" eaLnBrk="1" latinLnBrk="0" hangingPunct="1">
        <a:lnSpc>
          <a:spcPct val="90000"/>
        </a:lnSpc>
        <a:spcBef>
          <a:spcPts val="1791"/>
        </a:spcBef>
        <a:buFont typeface="Arial" panose="020B0604020202020204" pitchFamily="34" charset="0"/>
        <a:buChar char="•"/>
        <a:defRPr sz="6449" kern="1200">
          <a:solidFill>
            <a:schemeClr val="tx1"/>
          </a:solidFill>
          <a:latin typeface="+mn-lt"/>
          <a:ea typeface="+mn-ea"/>
          <a:cs typeface="+mn-cs"/>
        </a:defRPr>
      </a:lvl8pPr>
      <a:lvl9pPr marL="13922700" indent="-818982" algn="l" defTabSz="3275929" rtl="0" eaLnBrk="1" latinLnBrk="0" hangingPunct="1">
        <a:lnSpc>
          <a:spcPct val="90000"/>
        </a:lnSpc>
        <a:spcBef>
          <a:spcPts val="1791"/>
        </a:spcBef>
        <a:buFont typeface="Arial" panose="020B0604020202020204" pitchFamily="34" charset="0"/>
        <a:buChar char="•"/>
        <a:defRPr sz="6449" kern="1200">
          <a:solidFill>
            <a:schemeClr val="tx1"/>
          </a:solidFill>
          <a:latin typeface="+mn-lt"/>
          <a:ea typeface="+mn-ea"/>
          <a:cs typeface="+mn-cs"/>
        </a:defRPr>
      </a:lvl9pPr>
    </p:bodyStyle>
    <p:otherStyle>
      <a:defPPr>
        <a:defRPr lang="en-US"/>
      </a:defPPr>
      <a:lvl1pPr marL="0" algn="l" defTabSz="3275929" rtl="0" eaLnBrk="1" latinLnBrk="0" hangingPunct="1">
        <a:defRPr sz="6449" kern="1200">
          <a:solidFill>
            <a:schemeClr val="tx1"/>
          </a:solidFill>
          <a:latin typeface="+mn-lt"/>
          <a:ea typeface="+mn-ea"/>
          <a:cs typeface="+mn-cs"/>
        </a:defRPr>
      </a:lvl1pPr>
      <a:lvl2pPr marL="1637965" algn="l" defTabSz="3275929" rtl="0" eaLnBrk="1" latinLnBrk="0" hangingPunct="1">
        <a:defRPr sz="6449" kern="1200">
          <a:solidFill>
            <a:schemeClr val="tx1"/>
          </a:solidFill>
          <a:latin typeface="+mn-lt"/>
          <a:ea typeface="+mn-ea"/>
          <a:cs typeface="+mn-cs"/>
        </a:defRPr>
      </a:lvl2pPr>
      <a:lvl3pPr marL="3275929" algn="l" defTabSz="3275929" rtl="0" eaLnBrk="1" latinLnBrk="0" hangingPunct="1">
        <a:defRPr sz="6449" kern="1200">
          <a:solidFill>
            <a:schemeClr val="tx1"/>
          </a:solidFill>
          <a:latin typeface="+mn-lt"/>
          <a:ea typeface="+mn-ea"/>
          <a:cs typeface="+mn-cs"/>
        </a:defRPr>
      </a:lvl3pPr>
      <a:lvl4pPr marL="4913894" algn="l" defTabSz="3275929" rtl="0" eaLnBrk="1" latinLnBrk="0" hangingPunct="1">
        <a:defRPr sz="6449" kern="1200">
          <a:solidFill>
            <a:schemeClr val="tx1"/>
          </a:solidFill>
          <a:latin typeface="+mn-lt"/>
          <a:ea typeface="+mn-ea"/>
          <a:cs typeface="+mn-cs"/>
        </a:defRPr>
      </a:lvl4pPr>
      <a:lvl5pPr marL="6551859" algn="l" defTabSz="3275929" rtl="0" eaLnBrk="1" latinLnBrk="0" hangingPunct="1">
        <a:defRPr sz="6449" kern="1200">
          <a:solidFill>
            <a:schemeClr val="tx1"/>
          </a:solidFill>
          <a:latin typeface="+mn-lt"/>
          <a:ea typeface="+mn-ea"/>
          <a:cs typeface="+mn-cs"/>
        </a:defRPr>
      </a:lvl5pPr>
      <a:lvl6pPr marL="8189824" algn="l" defTabSz="3275929" rtl="0" eaLnBrk="1" latinLnBrk="0" hangingPunct="1">
        <a:defRPr sz="6449" kern="1200">
          <a:solidFill>
            <a:schemeClr val="tx1"/>
          </a:solidFill>
          <a:latin typeface="+mn-lt"/>
          <a:ea typeface="+mn-ea"/>
          <a:cs typeface="+mn-cs"/>
        </a:defRPr>
      </a:lvl6pPr>
      <a:lvl7pPr marL="9827788" algn="l" defTabSz="3275929" rtl="0" eaLnBrk="1" latinLnBrk="0" hangingPunct="1">
        <a:defRPr sz="6449" kern="1200">
          <a:solidFill>
            <a:schemeClr val="tx1"/>
          </a:solidFill>
          <a:latin typeface="+mn-lt"/>
          <a:ea typeface="+mn-ea"/>
          <a:cs typeface="+mn-cs"/>
        </a:defRPr>
      </a:lvl7pPr>
      <a:lvl8pPr marL="11465753" algn="l" defTabSz="3275929" rtl="0" eaLnBrk="1" latinLnBrk="0" hangingPunct="1">
        <a:defRPr sz="6449" kern="1200">
          <a:solidFill>
            <a:schemeClr val="tx1"/>
          </a:solidFill>
          <a:latin typeface="+mn-lt"/>
          <a:ea typeface="+mn-ea"/>
          <a:cs typeface="+mn-cs"/>
        </a:defRPr>
      </a:lvl8pPr>
      <a:lvl9pPr marL="13103718" algn="l" defTabSz="3275929" rtl="0" eaLnBrk="1" latinLnBrk="0" hangingPunct="1">
        <a:defRPr sz="644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6.xml"/><Relationship Id="rId6" Type="http://schemas.openxmlformats.org/officeDocument/2006/relationships/image" Target="../media/image5.jp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4AD3BA6-4B4C-8AAA-DE7D-A9D62F70B4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6200"/>
            <a:ext cx="32759650" cy="3202256"/>
          </a:xfrm>
          <a:prstGeom prst="rect">
            <a:avLst/>
          </a:prstGeom>
        </p:spPr>
      </p:pic>
      <p:pic>
        <p:nvPicPr>
          <p:cNvPr id="9" name="Picture 8">
            <a:extLst>
              <a:ext uri="{FF2B5EF4-FFF2-40B4-BE49-F238E27FC236}">
                <a16:creationId xmlns:a16="http://schemas.microsoft.com/office/drawing/2014/main" id="{55BAB91B-1FF3-5989-95A2-EB6BFC71D6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0108" y="22031"/>
            <a:ext cx="5389002" cy="3202256"/>
          </a:xfrm>
          <a:prstGeom prst="rect">
            <a:avLst/>
          </a:prstGeom>
        </p:spPr>
      </p:pic>
      <p:pic>
        <p:nvPicPr>
          <p:cNvPr id="11" name="Picture 10">
            <a:extLst>
              <a:ext uri="{FF2B5EF4-FFF2-40B4-BE49-F238E27FC236}">
                <a16:creationId xmlns:a16="http://schemas.microsoft.com/office/drawing/2014/main" id="{0136DB1D-DF55-1296-E396-968531A3A68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23711" y="-301676"/>
            <a:ext cx="6152550" cy="3653207"/>
          </a:xfrm>
          <a:prstGeom prst="rect">
            <a:avLst/>
          </a:prstGeom>
        </p:spPr>
      </p:pic>
      <p:pic>
        <p:nvPicPr>
          <p:cNvPr id="3" name="Picture 2">
            <a:extLst>
              <a:ext uri="{FF2B5EF4-FFF2-40B4-BE49-F238E27FC236}">
                <a16:creationId xmlns:a16="http://schemas.microsoft.com/office/drawing/2014/main" id="{1666AAB9-9FD0-5644-BAF3-4715E882210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563463" y="55400"/>
            <a:ext cx="4734052" cy="2813123"/>
          </a:xfrm>
          <a:prstGeom prst="rect">
            <a:avLst/>
          </a:prstGeom>
        </p:spPr>
      </p:pic>
      <p:pic>
        <p:nvPicPr>
          <p:cNvPr id="2" name="Picture 1">
            <a:extLst>
              <a:ext uri="{FF2B5EF4-FFF2-40B4-BE49-F238E27FC236}">
                <a16:creationId xmlns:a16="http://schemas.microsoft.com/office/drawing/2014/main" id="{BD3DE938-AE2A-4E86-B530-18FF106BF2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 y="38822105"/>
            <a:ext cx="32759610" cy="1497220"/>
          </a:xfrm>
          <a:prstGeom prst="rect">
            <a:avLst/>
          </a:prstGeom>
        </p:spPr>
      </p:pic>
      <p:sp>
        <p:nvSpPr>
          <p:cNvPr id="4" name="TextBox 3">
            <a:extLst>
              <a:ext uri="{FF2B5EF4-FFF2-40B4-BE49-F238E27FC236}">
                <a16:creationId xmlns:a16="http://schemas.microsoft.com/office/drawing/2014/main" id="{0F0396F6-CE59-96DA-867A-BE04D8853E5F}"/>
              </a:ext>
            </a:extLst>
          </p:cNvPr>
          <p:cNvSpPr txBox="1"/>
          <p:nvPr/>
        </p:nvSpPr>
        <p:spPr>
          <a:xfrm>
            <a:off x="22805855" y="39152363"/>
            <a:ext cx="9553643" cy="836704"/>
          </a:xfrm>
          <a:prstGeom prst="rect">
            <a:avLst/>
          </a:prstGeom>
          <a:noFill/>
        </p:spPr>
        <p:txBody>
          <a:bodyPr wrap="square" rtlCol="0">
            <a:spAutoFit/>
          </a:bodyPr>
          <a:lstStyle/>
          <a:p>
            <a:pPr algn="r"/>
            <a:r>
              <a:rPr lang="en-US" sz="4837" b="1" dirty="0">
                <a:solidFill>
                  <a:schemeClr val="bg1"/>
                </a:solidFill>
              </a:rPr>
              <a:t>www.thruzim.org</a:t>
            </a:r>
          </a:p>
        </p:txBody>
      </p:sp>
      <p:pic>
        <p:nvPicPr>
          <p:cNvPr id="10" name="Picture 9" descr="A logo of a health care company&#10;&#10;Description automatically generated with low confidence">
            <a:extLst>
              <a:ext uri="{FF2B5EF4-FFF2-40B4-BE49-F238E27FC236}">
                <a16:creationId xmlns:a16="http://schemas.microsoft.com/office/drawing/2014/main" id="{BBA494F6-C6EA-7776-DA6C-C944C4710DCA}"/>
              </a:ext>
            </a:extLst>
          </p:cNvPr>
          <p:cNvPicPr>
            <a:picLocks noChangeAspect="1"/>
          </p:cNvPicPr>
          <p:nvPr/>
        </p:nvPicPr>
        <p:blipFill>
          <a:blip r:embed="rId6"/>
          <a:stretch>
            <a:fillRect/>
          </a:stretch>
        </p:blipFill>
        <p:spPr>
          <a:xfrm>
            <a:off x="17869975" y="325594"/>
            <a:ext cx="1874707" cy="2413297"/>
          </a:xfrm>
          <a:prstGeom prst="rect">
            <a:avLst/>
          </a:prstGeom>
        </p:spPr>
      </p:pic>
      <p:sp>
        <p:nvSpPr>
          <p:cNvPr id="13" name="Flowchart: Alternate Process 12">
            <a:extLst>
              <a:ext uri="{FF2B5EF4-FFF2-40B4-BE49-F238E27FC236}">
                <a16:creationId xmlns:a16="http://schemas.microsoft.com/office/drawing/2014/main" id="{F6681310-77C7-216D-51BA-DF8D0EFBC1E5}"/>
              </a:ext>
            </a:extLst>
          </p:cNvPr>
          <p:cNvSpPr/>
          <p:nvPr/>
        </p:nvSpPr>
        <p:spPr>
          <a:xfrm>
            <a:off x="323154" y="3259156"/>
            <a:ext cx="31906407" cy="4576473"/>
          </a:xfrm>
          <a:prstGeom prst="flowChartAlternateProcess">
            <a:avLst/>
          </a:prstGeom>
          <a:solidFill>
            <a:srgbClr val="1E959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7200" dirty="0">
              <a:solidFill>
                <a:schemeClr val="bg1"/>
              </a:solidFill>
              <a:latin typeface="Arial" panose="020B0604020202020204" pitchFamily="34" charset="0"/>
              <a:cs typeface="Arial" panose="020B0604020202020204" pitchFamily="34" charset="0"/>
            </a:endParaRPr>
          </a:p>
          <a:p>
            <a:pPr algn="ctr"/>
            <a:r>
              <a:rPr lang="en-US" sz="7200" dirty="0">
                <a:solidFill>
                  <a:schemeClr val="bg1"/>
                </a:solidFill>
                <a:latin typeface="Arial" panose="020B0604020202020204" pitchFamily="34" charset="0"/>
                <a:cs typeface="Arial" panose="020B0604020202020204" pitchFamily="34" charset="0"/>
              </a:rPr>
              <a:t>Co- prevalent sexually transmitted infections among individuals presenting with genital ulcer disease in Zimbabwe </a:t>
            </a:r>
          </a:p>
          <a:p>
            <a:pPr algn="ctr"/>
            <a:r>
              <a:rPr lang="en-GB" sz="4400" dirty="0">
                <a:effectLst/>
                <a:latin typeface="Calibri" panose="020F0502020204030204" pitchFamily="34" charset="0"/>
                <a:ea typeface="Calibri" panose="020F0502020204030204" pitchFamily="34" charset="0"/>
                <a:cs typeface="Times New Roman" panose="02020603050405020304" pitchFamily="18" charset="0"/>
              </a:rPr>
              <a:t>Ethel Dauya</a:t>
            </a:r>
            <a:r>
              <a:rPr lang="en-GB" sz="4400" baseline="30000" dirty="0">
                <a:effectLst/>
                <a:latin typeface="Calibri" panose="020F0502020204030204" pitchFamily="34" charset="0"/>
                <a:ea typeface="Calibri" panose="020F0502020204030204" pitchFamily="34" charset="0"/>
                <a:cs typeface="Times New Roman" panose="02020603050405020304" pitchFamily="18" charset="0"/>
              </a:rPr>
              <a:t>1</a:t>
            </a:r>
            <a:r>
              <a:rPr lang="en-GB" sz="4400" dirty="0">
                <a:effectLst/>
                <a:latin typeface="Calibri" panose="020F0502020204030204" pitchFamily="34" charset="0"/>
                <a:ea typeface="Calibri" panose="020F0502020204030204" pitchFamily="34" charset="0"/>
                <a:cs typeface="Times New Roman" panose="02020603050405020304" pitchFamily="18" charset="0"/>
              </a:rPr>
              <a:t>, </a:t>
            </a:r>
            <a:r>
              <a:rPr lang="en-GB" sz="4400" dirty="0" err="1">
                <a:latin typeface="Calibri" panose="020F0502020204030204" pitchFamily="34" charset="0"/>
                <a:cs typeface="Times New Roman" panose="02020603050405020304" pitchFamily="18" charset="0"/>
              </a:rPr>
              <a:t>Tsitsi</a:t>
            </a:r>
            <a:r>
              <a:rPr lang="en-GB" sz="4400" dirty="0">
                <a:latin typeface="Calibri" panose="020F0502020204030204" pitchFamily="34" charset="0"/>
                <a:cs typeface="Times New Roman" panose="02020603050405020304" pitchFamily="18" charset="0"/>
              </a:rPr>
              <a:t> Bandason</a:t>
            </a:r>
            <a:r>
              <a:rPr lang="en-GB" sz="4400" baseline="30000" dirty="0">
                <a:latin typeface="Calibri" panose="020F0502020204030204" pitchFamily="34" charset="0"/>
                <a:cs typeface="Times New Roman" panose="02020603050405020304" pitchFamily="18" charset="0"/>
              </a:rPr>
              <a:t>1</a:t>
            </a:r>
            <a:r>
              <a:rPr lang="en-GB" sz="4400" dirty="0">
                <a:effectLst/>
                <a:latin typeface="Calibri" panose="020F0502020204030204" pitchFamily="34" charset="0"/>
                <a:ea typeface="Calibri" panose="020F0502020204030204" pitchFamily="34" charset="0"/>
                <a:cs typeface="Times New Roman" panose="02020603050405020304" pitchFamily="18" charset="0"/>
              </a:rPr>
              <a:t>,  *Chido Dziva Chikwari</a:t>
            </a:r>
            <a:r>
              <a:rPr lang="en-GB" sz="4400" baseline="30000" dirty="0">
                <a:effectLst/>
                <a:latin typeface="Calibri" panose="020F0502020204030204" pitchFamily="34" charset="0"/>
                <a:ea typeface="Calibri" panose="020F0502020204030204" pitchFamily="34" charset="0"/>
                <a:cs typeface="Times New Roman" panose="02020603050405020304" pitchFamily="18" charset="0"/>
              </a:rPr>
              <a:t>1,2</a:t>
            </a:r>
            <a:r>
              <a:rPr lang="en-GB" sz="4400" dirty="0">
                <a:effectLst/>
                <a:latin typeface="Calibri" panose="020F0502020204030204" pitchFamily="34" charset="0"/>
                <a:ea typeface="Calibri" panose="020F0502020204030204" pitchFamily="34" charset="0"/>
                <a:cs typeface="Times New Roman" panose="02020603050405020304" pitchFamily="18" charset="0"/>
              </a:rPr>
              <a:t>, Prosper Chonzi</a:t>
            </a:r>
            <a:r>
              <a:rPr lang="en-GB" sz="4400" baseline="30000" dirty="0">
                <a:effectLst/>
                <a:latin typeface="Calibri" panose="020F0502020204030204" pitchFamily="34" charset="0"/>
                <a:ea typeface="Calibri" panose="020F0502020204030204" pitchFamily="34" charset="0"/>
                <a:cs typeface="Times New Roman" panose="02020603050405020304" pitchFamily="18" charset="0"/>
              </a:rPr>
              <a:t>3</a:t>
            </a:r>
            <a:r>
              <a:rPr lang="en-GB" sz="4400" dirty="0">
                <a:effectLst/>
                <a:latin typeface="Calibri" panose="020F0502020204030204" pitchFamily="34" charset="0"/>
                <a:ea typeface="Calibri" panose="020F0502020204030204" pitchFamily="34" charset="0"/>
                <a:cs typeface="Times New Roman" panose="02020603050405020304" pitchFamily="18" charset="0"/>
              </a:rPr>
              <a:t>, Owen Mugurungi</a:t>
            </a:r>
            <a:r>
              <a:rPr lang="en-GB" sz="4400" baseline="30000" dirty="0">
                <a:effectLst/>
                <a:latin typeface="Calibri" panose="020F0502020204030204" pitchFamily="34" charset="0"/>
                <a:ea typeface="Calibri" panose="020F0502020204030204" pitchFamily="34" charset="0"/>
                <a:cs typeface="Times New Roman" panose="02020603050405020304" pitchFamily="18" charset="0"/>
              </a:rPr>
              <a:t>4,</a:t>
            </a:r>
            <a:r>
              <a:rPr lang="en-GB" sz="4400" dirty="0">
                <a:effectLst/>
                <a:latin typeface="Calibri" panose="020F0502020204030204" pitchFamily="34" charset="0"/>
                <a:ea typeface="Calibri" panose="020F0502020204030204" pitchFamily="34" charset="0"/>
                <a:cs typeface="Times New Roman" panose="02020603050405020304" pitchFamily="18" charset="0"/>
              </a:rPr>
              <a:t> Anna Machiha</a:t>
            </a:r>
            <a:r>
              <a:rPr lang="en-GB" sz="4400" baseline="30000" dirty="0">
                <a:effectLst/>
                <a:latin typeface="Calibri" panose="020F0502020204030204" pitchFamily="34" charset="0"/>
                <a:ea typeface="Calibri" panose="020F0502020204030204" pitchFamily="34" charset="0"/>
                <a:cs typeface="Times New Roman" panose="02020603050405020304" pitchFamily="18" charset="0"/>
              </a:rPr>
              <a:t>4</a:t>
            </a:r>
            <a:r>
              <a:rPr lang="en-GB" sz="4400" dirty="0">
                <a:effectLst/>
                <a:latin typeface="Calibri" panose="020F0502020204030204" pitchFamily="34" charset="0"/>
                <a:ea typeface="Calibri" panose="020F0502020204030204" pitchFamily="34" charset="0"/>
                <a:cs typeface="Times New Roman" panose="02020603050405020304" pitchFamily="18" charset="0"/>
              </a:rPr>
              <a:t>, Nicolas R Thomson</a:t>
            </a:r>
            <a:r>
              <a:rPr lang="en-GB" sz="4400" baseline="30000" dirty="0">
                <a:effectLst/>
                <a:latin typeface="Calibri" panose="020F0502020204030204" pitchFamily="34" charset="0"/>
                <a:ea typeface="Calibri" panose="020F0502020204030204" pitchFamily="34" charset="0"/>
                <a:cs typeface="Times New Roman" panose="02020603050405020304" pitchFamily="18" charset="0"/>
              </a:rPr>
              <a:t>5</a:t>
            </a:r>
            <a:r>
              <a:rPr lang="en-GB" sz="4400" dirty="0">
                <a:effectLst/>
                <a:latin typeface="Calibri" panose="020F0502020204030204" pitchFamily="34" charset="0"/>
                <a:ea typeface="Calibri" panose="020F0502020204030204" pitchFamily="34" charset="0"/>
                <a:cs typeface="Times New Roman" panose="02020603050405020304" pitchFamily="18" charset="0"/>
              </a:rPr>
              <a:t>, Mathew A Beale</a:t>
            </a:r>
            <a:r>
              <a:rPr lang="en-GB" sz="4400" baseline="30000" dirty="0">
                <a:effectLst/>
                <a:latin typeface="Calibri" panose="020F0502020204030204" pitchFamily="34" charset="0"/>
                <a:ea typeface="Calibri" panose="020F0502020204030204" pitchFamily="34" charset="0"/>
                <a:cs typeface="Times New Roman" panose="02020603050405020304" pitchFamily="18" charset="0"/>
              </a:rPr>
              <a:t>5</a:t>
            </a:r>
            <a:r>
              <a:rPr lang="en-GB" sz="4400" dirty="0">
                <a:effectLst/>
                <a:latin typeface="Calibri" panose="020F0502020204030204" pitchFamily="34" charset="0"/>
                <a:ea typeface="Calibri" panose="020F0502020204030204" pitchFamily="34" charset="0"/>
                <a:cs typeface="Times New Roman" panose="02020603050405020304" pitchFamily="18" charset="0"/>
              </a:rPr>
              <a:t>, Michael Marks</a:t>
            </a:r>
            <a:r>
              <a:rPr lang="en-GB" sz="4400" baseline="30000" dirty="0">
                <a:effectLst/>
                <a:latin typeface="Calibri" panose="020F0502020204030204" pitchFamily="34" charset="0"/>
                <a:ea typeface="Calibri" panose="020F0502020204030204" pitchFamily="34" charset="0"/>
                <a:cs typeface="Times New Roman" panose="02020603050405020304" pitchFamily="18" charset="0"/>
              </a:rPr>
              <a:t>2,  </a:t>
            </a:r>
            <a:r>
              <a:rPr lang="en-GB" sz="4400" dirty="0">
                <a:effectLst/>
                <a:latin typeface="Calibri" panose="020F0502020204030204" pitchFamily="34" charset="0"/>
                <a:ea typeface="Calibri" panose="020F0502020204030204" pitchFamily="34" charset="0"/>
                <a:cs typeface="Times New Roman" panose="02020603050405020304" pitchFamily="18" charset="0"/>
              </a:rPr>
              <a:t>Rashida A Ferrand</a:t>
            </a:r>
            <a:r>
              <a:rPr lang="en-GB" sz="4400" baseline="30000" dirty="0">
                <a:effectLst/>
                <a:latin typeface="Calibri" panose="020F0502020204030204" pitchFamily="34" charset="0"/>
                <a:ea typeface="Calibri" panose="020F0502020204030204" pitchFamily="34" charset="0"/>
                <a:cs typeface="Times New Roman" panose="02020603050405020304" pitchFamily="18" charset="0"/>
              </a:rPr>
              <a:t>1,2</a:t>
            </a:r>
            <a:endParaRPr lang="en-GB" sz="4400" dirty="0">
              <a:effectLst/>
              <a:latin typeface="Calibri" panose="020F0502020204030204" pitchFamily="34" charset="0"/>
              <a:ea typeface="Calibri" panose="020F0502020204030204" pitchFamily="34" charset="0"/>
              <a:cs typeface="Times New Roman" panose="02020603050405020304" pitchFamily="18" charset="0"/>
            </a:endParaRPr>
          </a:p>
          <a:p>
            <a:pPr algn="ctr" defTabSz="432045">
              <a:defRPr/>
            </a:pPr>
            <a:r>
              <a:rPr lang="en-GB" sz="1800" dirty="0">
                <a:effectLst/>
                <a:latin typeface="Calibri" panose="020F0502020204030204" pitchFamily="34" charset="0"/>
                <a:ea typeface="Calibri" panose="020F0502020204030204" pitchFamily="34" charset="0"/>
                <a:cs typeface="Times New Roman" panose="02020603050405020304" pitchFamily="18" charset="0"/>
              </a:rPr>
              <a:t>1. Biomedical Research and Training Institute, Harare, Zimbabwe 2. London School of Hygiene and Tropical Medicine, London, United Kingdom 3. Harare City Health Department, Harare, Zimbabwe 4. AIDS and TB Unit, Ministry of Health and Child Care, Harare, Zimbabwe 5. Wellcome Sanger Institute, Cambridge, United Kingdom </a:t>
            </a:r>
            <a:endParaRPr lang="en-US" sz="6237" dirty="0">
              <a:solidFill>
                <a:schemeClr val="bg1"/>
              </a:solidFill>
            </a:endParaRPr>
          </a:p>
          <a:p>
            <a:pPr algn="ctr"/>
            <a:r>
              <a:rPr lang="en-US" sz="6237" dirty="0">
                <a:solidFill>
                  <a:schemeClr val="bg1"/>
                </a:solidFill>
              </a:rPr>
              <a:t> </a:t>
            </a:r>
            <a:endParaRPr lang="en-GB" sz="6237" dirty="0">
              <a:solidFill>
                <a:schemeClr val="bg1"/>
              </a:solidFill>
            </a:endParaRPr>
          </a:p>
        </p:txBody>
      </p:sp>
      <p:sp>
        <p:nvSpPr>
          <p:cNvPr id="14" name="TextBox 13">
            <a:extLst>
              <a:ext uri="{FF2B5EF4-FFF2-40B4-BE49-F238E27FC236}">
                <a16:creationId xmlns:a16="http://schemas.microsoft.com/office/drawing/2014/main" id="{3124A135-5191-558C-B466-B94F44590008}"/>
              </a:ext>
            </a:extLst>
          </p:cNvPr>
          <p:cNvSpPr txBox="1"/>
          <p:nvPr/>
        </p:nvSpPr>
        <p:spPr>
          <a:xfrm>
            <a:off x="470054" y="9147414"/>
            <a:ext cx="31906407" cy="2123658"/>
          </a:xfrm>
          <a:prstGeom prst="rect">
            <a:avLst/>
          </a:prstGeom>
          <a:noFill/>
          <a:ln w="76200">
            <a:noFill/>
          </a:ln>
        </p:spPr>
        <p:txBody>
          <a:bodyPr wrap="square" rtlCol="0">
            <a:spAutoFit/>
          </a:bodyPr>
          <a:lstStyle/>
          <a:p>
            <a:pPr marL="685800" indent="-685800">
              <a:buFont typeface="Arial" panose="020B0604020202020204" pitchFamily="34" charset="0"/>
              <a:buChar char="•"/>
            </a:pPr>
            <a:r>
              <a:rPr lang="en-GB" sz="4400" dirty="0">
                <a:latin typeface="Arial" panose="020B0604020202020204" pitchFamily="34" charset="0"/>
                <a:cs typeface="Arial" panose="020B0604020202020204" pitchFamily="34" charset="0"/>
              </a:rPr>
              <a:t>Syndromic management of sexually transmitted infections (STIs) is the standard of care in resource-constrained settings. </a:t>
            </a:r>
          </a:p>
          <a:p>
            <a:pPr marL="685800" indent="-685800">
              <a:buFont typeface="Arial" panose="020B0604020202020204" pitchFamily="34" charset="0"/>
              <a:buChar char="•"/>
            </a:pPr>
            <a:r>
              <a:rPr lang="en-GB" sz="4400" dirty="0">
                <a:latin typeface="Arial" panose="020B0604020202020204" pitchFamily="34" charset="0"/>
                <a:cs typeface="Arial" panose="020B0604020202020204" pitchFamily="34" charset="0"/>
              </a:rPr>
              <a:t>Asymptomatic co-prevalent STIs may remain unidentified when individuals present with a particular syndrome.</a:t>
            </a:r>
          </a:p>
          <a:p>
            <a:pPr marL="685800" indent="-685800">
              <a:buFont typeface="Arial" panose="020B0604020202020204" pitchFamily="34" charset="0"/>
              <a:buChar char="•"/>
            </a:pPr>
            <a:r>
              <a:rPr lang="en-GB" sz="4400" dirty="0">
                <a:latin typeface="Arial" panose="020B0604020202020204" pitchFamily="34" charset="0"/>
                <a:cs typeface="Arial" panose="020B0604020202020204" pitchFamily="34" charset="0"/>
              </a:rPr>
              <a:t>We investigated the prevalence of co-prevalent STIs in individuals with genital ulcer disease (GUD) syndrome in Zimbabwe</a:t>
            </a:r>
          </a:p>
        </p:txBody>
      </p:sp>
      <p:sp>
        <p:nvSpPr>
          <p:cNvPr id="18" name="TextBox 17">
            <a:extLst>
              <a:ext uri="{FF2B5EF4-FFF2-40B4-BE49-F238E27FC236}">
                <a16:creationId xmlns:a16="http://schemas.microsoft.com/office/drawing/2014/main" id="{53E71C58-3D81-024A-185E-191886B461D7}"/>
              </a:ext>
            </a:extLst>
          </p:cNvPr>
          <p:cNvSpPr txBox="1"/>
          <p:nvPr/>
        </p:nvSpPr>
        <p:spPr>
          <a:xfrm>
            <a:off x="450092" y="12322679"/>
            <a:ext cx="31831710" cy="6186309"/>
          </a:xfrm>
          <a:prstGeom prst="rect">
            <a:avLst/>
          </a:prstGeom>
          <a:noFill/>
          <a:ln w="76200">
            <a:noFill/>
          </a:ln>
        </p:spPr>
        <p:txBody>
          <a:bodyPr wrap="square" rtlCol="0">
            <a:spAutoFit/>
          </a:bodyPr>
          <a:lstStyle/>
          <a:p>
            <a:pPr marL="685800" indent="-685800">
              <a:buFont typeface="Arial" panose="020B0604020202020204" pitchFamily="34" charset="0"/>
              <a:buChar char="•"/>
            </a:pPr>
            <a:r>
              <a:rPr lang="en-GB" sz="4400" dirty="0">
                <a:latin typeface="Arial" panose="020B0604020202020204" pitchFamily="34" charset="0"/>
                <a:cs typeface="Arial" panose="020B0604020202020204" pitchFamily="34" charset="0"/>
              </a:rPr>
              <a:t>We consecutively enrolled individuals aged ≥16 years presenting with GUD at two primary health care clinics in Harare and collected socio-demographic data, sexual behaviour and clinical history. </a:t>
            </a:r>
          </a:p>
          <a:p>
            <a:pPr marL="685800" indent="-685800">
              <a:buFont typeface="Arial" panose="020B0604020202020204" pitchFamily="34" charset="0"/>
              <a:buChar char="•"/>
            </a:pPr>
            <a:r>
              <a:rPr lang="en-GB" sz="4400" dirty="0">
                <a:latin typeface="Arial" panose="020B0604020202020204" pitchFamily="34" charset="0"/>
                <a:cs typeface="Arial" panose="020B0604020202020204" pitchFamily="34" charset="0"/>
              </a:rPr>
              <a:t>Genital ulcer swabs were collected to test for GUD aetiology. </a:t>
            </a:r>
          </a:p>
          <a:p>
            <a:pPr marL="685800" indent="-685800">
              <a:buFont typeface="Arial" panose="020B0604020202020204" pitchFamily="34" charset="0"/>
              <a:buChar char="•"/>
            </a:pPr>
            <a:r>
              <a:rPr lang="en-GB" sz="4400" dirty="0">
                <a:latin typeface="Arial" panose="020B0604020202020204" pitchFamily="34" charset="0"/>
                <a:cs typeface="Arial" panose="020B0604020202020204" pitchFamily="34" charset="0"/>
              </a:rPr>
              <a:t>Urine was collected to test for Chlamydia trachomatis (CT) and Neisseria gonorrhoea (NG) using the GeneXpert platform. </a:t>
            </a:r>
          </a:p>
          <a:p>
            <a:pPr marL="685800" indent="-685800">
              <a:buFont typeface="Arial" panose="020B0604020202020204" pitchFamily="34" charset="0"/>
              <a:buChar char="•"/>
            </a:pPr>
            <a:r>
              <a:rPr lang="en-GB" sz="4400" dirty="0">
                <a:latin typeface="Arial" panose="020B0604020202020204" pitchFamily="34" charset="0"/>
                <a:cs typeface="Arial" panose="020B0604020202020204" pitchFamily="34" charset="0"/>
              </a:rPr>
              <a:t>Participants with symptoms were managed syndromically; asymptomatic participants with a positive test result were contacted within 7 days for treatment. </a:t>
            </a:r>
          </a:p>
          <a:p>
            <a:pPr marL="685800" indent="-685800">
              <a:buFont typeface="Arial" panose="020B0604020202020204" pitchFamily="34" charset="0"/>
              <a:buChar char="•"/>
            </a:pPr>
            <a:r>
              <a:rPr lang="en-GB" sz="4400" dirty="0">
                <a:latin typeface="Arial" panose="020B0604020202020204" pitchFamily="34" charset="0"/>
                <a:cs typeface="Arial" panose="020B0604020202020204" pitchFamily="34" charset="0"/>
              </a:rPr>
              <a:t>Self-collected vaginal swabs were used to test for Trichomonas vaginalis (TV) using a point-of-care (POC) lateral flow assay in females and treated immediately. </a:t>
            </a:r>
          </a:p>
          <a:p>
            <a:pPr marL="685800" indent="-685800">
              <a:buFont typeface="Arial" panose="020B0604020202020204" pitchFamily="34" charset="0"/>
              <a:buChar char="•"/>
            </a:pPr>
            <a:r>
              <a:rPr lang="en-GB" sz="4400" dirty="0">
                <a:latin typeface="Arial" panose="020B0604020202020204" pitchFamily="34" charset="0"/>
                <a:cs typeface="Arial" panose="020B0604020202020204" pitchFamily="34" charset="0"/>
              </a:rPr>
              <a:t>All participants were offered an HIV test (unless known HIV-positive).  </a:t>
            </a:r>
          </a:p>
        </p:txBody>
      </p:sp>
      <p:sp>
        <p:nvSpPr>
          <p:cNvPr id="27" name="TextBox 26">
            <a:extLst>
              <a:ext uri="{FF2B5EF4-FFF2-40B4-BE49-F238E27FC236}">
                <a16:creationId xmlns:a16="http://schemas.microsoft.com/office/drawing/2014/main" id="{EE7C8037-07B4-6696-A45B-8017544B4D21}"/>
              </a:ext>
            </a:extLst>
          </p:cNvPr>
          <p:cNvSpPr txBox="1">
            <a:spLocks/>
          </p:cNvSpPr>
          <p:nvPr/>
        </p:nvSpPr>
        <p:spPr>
          <a:xfrm>
            <a:off x="470054" y="33970028"/>
            <a:ext cx="17011122" cy="4154984"/>
          </a:xfrm>
          <a:prstGeom prst="rect">
            <a:avLst/>
          </a:prstGeom>
          <a:noFill/>
          <a:ln w="76200">
            <a:noFill/>
          </a:ln>
        </p:spPr>
        <p:txBody>
          <a:bodyPr wrap="square" rtlCol="0">
            <a:spAutoFit/>
          </a:bodyPr>
          <a:lstStyle/>
          <a:p>
            <a:pPr marL="685800" indent="-685800">
              <a:buFont typeface="Arial" panose="020B0604020202020204" pitchFamily="34" charset="0"/>
              <a:buChar char="•"/>
            </a:pPr>
            <a:r>
              <a:rPr lang="en-GB" sz="4400" dirty="0">
                <a:latin typeface="Arial" panose="020B0604020202020204" pitchFamily="34" charset="0"/>
                <a:cs typeface="Arial" panose="020B0604020202020204" pitchFamily="34" charset="0"/>
              </a:rPr>
              <a:t>There was high prevalence of HIV and other co-prevalent STIs among GUD treatment seekers. </a:t>
            </a:r>
          </a:p>
          <a:p>
            <a:pPr marL="685800" indent="-685800">
              <a:buFont typeface="Arial" panose="020B0604020202020204" pitchFamily="34" charset="0"/>
              <a:buChar char="•"/>
            </a:pPr>
            <a:r>
              <a:rPr lang="en-GB" sz="4400" dirty="0">
                <a:latin typeface="Arial" panose="020B0604020202020204" pitchFamily="34" charset="0"/>
                <a:cs typeface="Arial" panose="020B0604020202020204" pitchFamily="34" charset="0"/>
              </a:rPr>
              <a:t>While HIV testing is routinely offered, testing for other STIs should be considered among individuals presenting with STI syndromes such as GUD. </a:t>
            </a:r>
          </a:p>
          <a:p>
            <a:pPr marL="685800" indent="-685800">
              <a:buFont typeface="Arial" panose="020B0604020202020204" pitchFamily="34" charset="0"/>
              <a:buChar char="•"/>
            </a:pPr>
            <a:r>
              <a:rPr lang="en-GB" sz="4400" dirty="0">
                <a:latin typeface="Arial" panose="020B0604020202020204" pitchFamily="34" charset="0"/>
                <a:cs typeface="Arial" panose="020B0604020202020204" pitchFamily="34" charset="0"/>
              </a:rPr>
              <a:t>POC tests facilitate completion of treatment. </a:t>
            </a:r>
          </a:p>
        </p:txBody>
      </p:sp>
      <p:sp>
        <p:nvSpPr>
          <p:cNvPr id="35" name="TextBox 34">
            <a:extLst>
              <a:ext uri="{FF2B5EF4-FFF2-40B4-BE49-F238E27FC236}">
                <a16:creationId xmlns:a16="http://schemas.microsoft.com/office/drawing/2014/main" id="{C9AC3789-8889-22F8-75E0-33BFEEC248EA}"/>
              </a:ext>
            </a:extLst>
          </p:cNvPr>
          <p:cNvSpPr txBox="1"/>
          <p:nvPr/>
        </p:nvSpPr>
        <p:spPr>
          <a:xfrm>
            <a:off x="605284" y="18776248"/>
            <a:ext cx="31831710" cy="843949"/>
          </a:xfrm>
          <a:prstGeom prst="rect">
            <a:avLst/>
          </a:prstGeom>
          <a:solidFill>
            <a:srgbClr val="1E9591"/>
          </a:solidFill>
          <a:ln w="76200">
            <a:solidFill>
              <a:srgbClr val="1E9591"/>
            </a:solidFill>
          </a:ln>
        </p:spPr>
        <p:txBody>
          <a:bodyPr wrap="square" rtlCol="0">
            <a:spAutoFit/>
          </a:bodyPr>
          <a:lstStyle/>
          <a:p>
            <a:r>
              <a:rPr lang="en-GB" sz="4884" b="1" dirty="0">
                <a:solidFill>
                  <a:schemeClr val="bg1"/>
                </a:solidFill>
                <a:latin typeface="Arial" panose="020B0604020202020204" pitchFamily="34" charset="0"/>
                <a:cs typeface="Arial" panose="020B0604020202020204" pitchFamily="34" charset="0"/>
              </a:rPr>
              <a:t>Results and key findings</a:t>
            </a:r>
          </a:p>
        </p:txBody>
      </p:sp>
      <p:sp>
        <p:nvSpPr>
          <p:cNvPr id="31" name="Rectangle: Rounded Corners 30">
            <a:extLst>
              <a:ext uri="{FF2B5EF4-FFF2-40B4-BE49-F238E27FC236}">
                <a16:creationId xmlns:a16="http://schemas.microsoft.com/office/drawing/2014/main" id="{54E7384A-0F55-E89F-C9CD-0BAA254CA63B}"/>
              </a:ext>
            </a:extLst>
          </p:cNvPr>
          <p:cNvSpPr/>
          <p:nvPr/>
        </p:nvSpPr>
        <p:spPr>
          <a:xfrm>
            <a:off x="18097872" y="33389757"/>
            <a:ext cx="14099554" cy="4896033"/>
          </a:xfrm>
          <a:prstGeom prst="roundRect">
            <a:avLst/>
          </a:prstGeom>
          <a:solidFill>
            <a:srgbClr val="1E9591"/>
          </a:solidFill>
          <a:ln w="101600">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r>
              <a:rPr lang="en-GB" sz="8000" dirty="0">
                <a:solidFill>
                  <a:schemeClr val="bg1"/>
                </a:solidFill>
              </a:rPr>
              <a:t>Our study shows high HIV prevalence and co-prevalence of STIs among individuals presenting with GUD. </a:t>
            </a:r>
          </a:p>
        </p:txBody>
      </p:sp>
      <p:sp>
        <p:nvSpPr>
          <p:cNvPr id="38" name="TextBox 37">
            <a:extLst>
              <a:ext uri="{FF2B5EF4-FFF2-40B4-BE49-F238E27FC236}">
                <a16:creationId xmlns:a16="http://schemas.microsoft.com/office/drawing/2014/main" id="{C82DEDEA-8B60-2500-2D8C-55B9508C7811}"/>
              </a:ext>
            </a:extLst>
          </p:cNvPr>
          <p:cNvSpPr txBox="1"/>
          <p:nvPr/>
        </p:nvSpPr>
        <p:spPr>
          <a:xfrm>
            <a:off x="450092" y="39172175"/>
            <a:ext cx="12325248" cy="836704"/>
          </a:xfrm>
          <a:prstGeom prst="rect">
            <a:avLst/>
          </a:prstGeom>
          <a:noFill/>
        </p:spPr>
        <p:txBody>
          <a:bodyPr wrap="square" rtlCol="0">
            <a:spAutoFit/>
          </a:bodyPr>
          <a:lstStyle/>
          <a:p>
            <a:r>
              <a:rPr lang="en-US" sz="4837" b="1" dirty="0">
                <a:solidFill>
                  <a:schemeClr val="bg1"/>
                </a:solidFill>
              </a:rPr>
              <a:t>Twitter: @</a:t>
            </a:r>
            <a:r>
              <a:rPr lang="en-US" sz="4837" b="1" dirty="0" err="1">
                <a:solidFill>
                  <a:schemeClr val="bg1"/>
                </a:solidFill>
              </a:rPr>
              <a:t>ThruZim</a:t>
            </a:r>
            <a:r>
              <a:rPr lang="en-US" sz="4837" b="1" dirty="0">
                <a:solidFill>
                  <a:schemeClr val="bg1"/>
                </a:solidFill>
              </a:rPr>
              <a:t> </a:t>
            </a:r>
          </a:p>
        </p:txBody>
      </p:sp>
      <p:sp>
        <p:nvSpPr>
          <p:cNvPr id="6" name="TextBox 5">
            <a:extLst>
              <a:ext uri="{FF2B5EF4-FFF2-40B4-BE49-F238E27FC236}">
                <a16:creationId xmlns:a16="http://schemas.microsoft.com/office/drawing/2014/main" id="{B93ACF59-DD52-218F-88F3-9520690BBF8F}"/>
              </a:ext>
            </a:extLst>
          </p:cNvPr>
          <p:cNvSpPr txBox="1"/>
          <p:nvPr/>
        </p:nvSpPr>
        <p:spPr>
          <a:xfrm>
            <a:off x="470054" y="8005825"/>
            <a:ext cx="31906407" cy="843949"/>
          </a:xfrm>
          <a:prstGeom prst="rect">
            <a:avLst/>
          </a:prstGeom>
          <a:solidFill>
            <a:srgbClr val="1E9591"/>
          </a:solidFill>
          <a:ln w="76200">
            <a:solidFill>
              <a:srgbClr val="1E9591"/>
            </a:solidFill>
          </a:ln>
        </p:spPr>
        <p:txBody>
          <a:bodyPr wrap="square" rtlCol="0">
            <a:spAutoFit/>
          </a:bodyPr>
          <a:lstStyle/>
          <a:p>
            <a:r>
              <a:rPr lang="en-GB" sz="4884" b="1" dirty="0">
                <a:solidFill>
                  <a:schemeClr val="bg1"/>
                </a:solidFill>
                <a:latin typeface="Arial" panose="020B0604020202020204" pitchFamily="34" charset="0"/>
                <a:cs typeface="Arial" panose="020B0604020202020204" pitchFamily="34" charset="0"/>
              </a:rPr>
              <a:t>Background</a:t>
            </a:r>
          </a:p>
        </p:txBody>
      </p:sp>
      <p:sp>
        <p:nvSpPr>
          <p:cNvPr id="12" name="TextBox 11">
            <a:extLst>
              <a:ext uri="{FF2B5EF4-FFF2-40B4-BE49-F238E27FC236}">
                <a16:creationId xmlns:a16="http://schemas.microsoft.com/office/drawing/2014/main" id="{B3B1D777-E533-A3A7-539A-12E2BA609310}"/>
              </a:ext>
            </a:extLst>
          </p:cNvPr>
          <p:cNvSpPr txBox="1"/>
          <p:nvPr/>
        </p:nvSpPr>
        <p:spPr>
          <a:xfrm>
            <a:off x="470054" y="11358102"/>
            <a:ext cx="31831710" cy="843949"/>
          </a:xfrm>
          <a:prstGeom prst="rect">
            <a:avLst/>
          </a:prstGeom>
          <a:solidFill>
            <a:srgbClr val="1E9591"/>
          </a:solidFill>
          <a:ln w="76200">
            <a:solidFill>
              <a:srgbClr val="1E9591"/>
            </a:solidFill>
          </a:ln>
        </p:spPr>
        <p:txBody>
          <a:bodyPr wrap="square" rtlCol="0">
            <a:spAutoFit/>
          </a:bodyPr>
          <a:lstStyle/>
          <a:p>
            <a:r>
              <a:rPr lang="en-GB" sz="4884" b="1" dirty="0">
                <a:solidFill>
                  <a:schemeClr val="bg1"/>
                </a:solidFill>
                <a:latin typeface="Arial" panose="020B0604020202020204" pitchFamily="34" charset="0"/>
                <a:cs typeface="Arial" panose="020B0604020202020204" pitchFamily="34" charset="0"/>
              </a:rPr>
              <a:t>Methods</a:t>
            </a:r>
          </a:p>
        </p:txBody>
      </p:sp>
      <p:sp>
        <p:nvSpPr>
          <p:cNvPr id="19" name="TextBox 18">
            <a:extLst>
              <a:ext uri="{FF2B5EF4-FFF2-40B4-BE49-F238E27FC236}">
                <a16:creationId xmlns:a16="http://schemas.microsoft.com/office/drawing/2014/main" id="{C3402F79-43C3-4C8E-6DA8-300DEE3091EF}"/>
              </a:ext>
            </a:extLst>
          </p:cNvPr>
          <p:cNvSpPr txBox="1"/>
          <p:nvPr/>
        </p:nvSpPr>
        <p:spPr>
          <a:xfrm>
            <a:off x="605284" y="32745122"/>
            <a:ext cx="16056674" cy="843949"/>
          </a:xfrm>
          <a:prstGeom prst="rect">
            <a:avLst/>
          </a:prstGeom>
          <a:solidFill>
            <a:srgbClr val="1E9591"/>
          </a:solidFill>
          <a:ln w="76200">
            <a:solidFill>
              <a:srgbClr val="1E9591"/>
            </a:solidFill>
          </a:ln>
        </p:spPr>
        <p:txBody>
          <a:bodyPr wrap="square" rtlCol="0">
            <a:spAutoFit/>
          </a:bodyPr>
          <a:lstStyle/>
          <a:p>
            <a:r>
              <a:rPr lang="en-GB" sz="4884" b="1" dirty="0">
                <a:solidFill>
                  <a:schemeClr val="bg1"/>
                </a:solidFill>
                <a:latin typeface="Arial" panose="020B0604020202020204" pitchFamily="34" charset="0"/>
                <a:cs typeface="Arial" panose="020B0604020202020204" pitchFamily="34" charset="0"/>
              </a:rPr>
              <a:t>Conclusions</a:t>
            </a:r>
          </a:p>
        </p:txBody>
      </p:sp>
      <p:pic>
        <p:nvPicPr>
          <p:cNvPr id="22" name="Picture 21" descr="A qr code on a white background&#10;&#10;Description automatically generated">
            <a:extLst>
              <a:ext uri="{FF2B5EF4-FFF2-40B4-BE49-F238E27FC236}">
                <a16:creationId xmlns:a16="http://schemas.microsoft.com/office/drawing/2014/main" id="{CE8C409E-5FE5-7944-03E0-EFD971AF2F5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555128" y="130058"/>
            <a:ext cx="2804370" cy="2804370"/>
          </a:xfrm>
          <a:prstGeom prst="rect">
            <a:avLst/>
          </a:prstGeom>
        </p:spPr>
      </p:pic>
      <p:sp>
        <p:nvSpPr>
          <p:cNvPr id="21" name="TextBox 20">
            <a:extLst>
              <a:ext uri="{FF2B5EF4-FFF2-40B4-BE49-F238E27FC236}">
                <a16:creationId xmlns:a16="http://schemas.microsoft.com/office/drawing/2014/main" id="{8A282977-74E3-A69A-0EFD-E081EE52BCF1}"/>
              </a:ext>
            </a:extLst>
          </p:cNvPr>
          <p:cNvSpPr txBox="1">
            <a:spLocks/>
          </p:cNvSpPr>
          <p:nvPr/>
        </p:nvSpPr>
        <p:spPr>
          <a:xfrm>
            <a:off x="323153" y="19960589"/>
            <a:ext cx="17546822" cy="12280285"/>
          </a:xfrm>
          <a:prstGeom prst="rect">
            <a:avLst/>
          </a:prstGeom>
          <a:noFill/>
          <a:ln w="76200">
            <a:noFill/>
          </a:ln>
        </p:spPr>
        <p:txBody>
          <a:bodyPr wrap="square" rtlCol="0">
            <a:spAutoFit/>
          </a:bodyPr>
          <a:lstStyle/>
          <a:p>
            <a:pPr marL="685800" indent="-685800">
              <a:buFont typeface="Arial" panose="020B0604020202020204" pitchFamily="34" charset="0"/>
              <a:buChar char="•"/>
            </a:pPr>
            <a:r>
              <a:rPr lang="en-GB" sz="4400" dirty="0">
                <a:latin typeface="Arial" panose="020B0604020202020204" pitchFamily="34" charset="0"/>
                <a:cs typeface="Arial" panose="020B0604020202020204" pitchFamily="34" charset="0"/>
              </a:rPr>
              <a:t>From July 2022- June 2023, 280 participants were recruited (48.2% female, median age 27 years IQR: 22-35 years). </a:t>
            </a:r>
          </a:p>
          <a:p>
            <a:pPr marL="685800" indent="-685800">
              <a:buFont typeface="Arial" panose="020B0604020202020204" pitchFamily="34" charset="0"/>
              <a:buChar char="•"/>
            </a:pPr>
            <a:r>
              <a:rPr lang="en-GB" sz="4400" dirty="0">
                <a:latin typeface="Arial" panose="020B0604020202020204" pitchFamily="34" charset="0"/>
                <a:cs typeface="Arial" panose="020B0604020202020204" pitchFamily="34" charset="0"/>
              </a:rPr>
              <a:t>A total of 81/280 (28.9%) were HIV-positive with 19/81 (23.5%) newly diagnosed. </a:t>
            </a:r>
          </a:p>
          <a:p>
            <a:pPr marL="685800" indent="-685800">
              <a:buFont typeface="Arial" panose="020B0604020202020204" pitchFamily="34" charset="0"/>
              <a:buChar char="•"/>
            </a:pPr>
            <a:r>
              <a:rPr lang="en-GB" sz="4400" dirty="0">
                <a:latin typeface="Arial" panose="020B0604020202020204" pitchFamily="34" charset="0"/>
                <a:cs typeface="Arial" panose="020B0604020202020204" pitchFamily="34" charset="0"/>
              </a:rPr>
              <a:t>Overall, 77/280 (27.5%,  95% CI: 22.3 – 33.1) participants had CT and/or NG. </a:t>
            </a:r>
          </a:p>
          <a:p>
            <a:pPr marL="1600200" lvl="2" indent="-685800">
              <a:buFont typeface="Arial" panose="020B0604020202020204" pitchFamily="34" charset="0"/>
              <a:buChar char="•"/>
            </a:pPr>
            <a:r>
              <a:rPr lang="en-GB" sz="4400" dirty="0">
                <a:latin typeface="Arial" panose="020B0604020202020204" pitchFamily="34" charset="0"/>
                <a:cs typeface="Arial" panose="020B0604020202020204" pitchFamily="34" charset="0"/>
              </a:rPr>
              <a:t>The prevalence of CT and NG was 21.4% (95% CI: 16.7 – 26.7) and 12.5% (95% CI: 8.9 – 16.9) respectively.</a:t>
            </a:r>
          </a:p>
          <a:p>
            <a:pPr marL="1600200" lvl="2" indent="-685800">
              <a:buFont typeface="Arial" panose="020B0604020202020204" pitchFamily="34" charset="0"/>
              <a:buChar char="•"/>
            </a:pPr>
            <a:r>
              <a:rPr lang="en-GB" sz="4400" dirty="0">
                <a:latin typeface="Arial" panose="020B0604020202020204" pitchFamily="34" charset="0"/>
                <a:cs typeface="Arial" panose="020B0604020202020204" pitchFamily="34" charset="0"/>
              </a:rPr>
              <a:t>Among those with NG/CT, 89.6% completed treatment, of whom only 52.2% had symptoms and therefore treated syndromically. </a:t>
            </a:r>
          </a:p>
          <a:p>
            <a:pPr marL="685800" indent="-685800">
              <a:buFont typeface="Arial" panose="020B0604020202020204" pitchFamily="34" charset="0"/>
              <a:buChar char="•"/>
            </a:pPr>
            <a:r>
              <a:rPr lang="en-GB" sz="4400" dirty="0">
                <a:latin typeface="Arial" panose="020B0604020202020204" pitchFamily="34" charset="0"/>
                <a:cs typeface="Arial" panose="020B0604020202020204" pitchFamily="34" charset="0"/>
              </a:rPr>
              <a:t>TV prevalence was 24.4% (95% CI: 17.4 – 32.6)</a:t>
            </a:r>
          </a:p>
          <a:p>
            <a:pPr marL="1600200" lvl="2" indent="-685800">
              <a:buFont typeface="Arial" panose="020B0604020202020204" pitchFamily="34" charset="0"/>
              <a:buChar char="•"/>
            </a:pPr>
            <a:r>
              <a:rPr lang="en-GB" sz="4400" dirty="0">
                <a:latin typeface="Arial" panose="020B0604020202020204" pitchFamily="34" charset="0"/>
                <a:cs typeface="Arial" panose="020B0604020202020204" pitchFamily="34" charset="0"/>
              </a:rPr>
              <a:t>Among participants with TV; 69.7% (23/3) were symptomatic.</a:t>
            </a:r>
          </a:p>
          <a:p>
            <a:pPr marL="1600200" lvl="2" indent="-685800">
              <a:buFont typeface="Arial" panose="020B0604020202020204" pitchFamily="34" charset="0"/>
              <a:buChar char="•"/>
            </a:pPr>
            <a:r>
              <a:rPr lang="en-GB" sz="4400" dirty="0">
                <a:latin typeface="Arial" panose="020B0604020202020204" pitchFamily="34" charset="0"/>
                <a:cs typeface="Arial" panose="020B0604020202020204" pitchFamily="34" charset="0"/>
              </a:rPr>
              <a:t>All were treated on the same day.  </a:t>
            </a:r>
          </a:p>
          <a:p>
            <a:pPr marL="685800" indent="-685800">
              <a:buFont typeface="Arial" panose="020B0604020202020204" pitchFamily="34" charset="0"/>
              <a:buChar char="•"/>
            </a:pPr>
            <a:r>
              <a:rPr lang="en-GB" sz="4400" dirty="0">
                <a:latin typeface="Arial" panose="020B0604020202020204" pitchFamily="34" charset="0"/>
                <a:cs typeface="Arial" panose="020B0604020202020204" pitchFamily="34" charset="0"/>
              </a:rPr>
              <a:t>Younger age (OR 1.08 for every year lower age, 95% CI:1.04-1.12) was associated with increased odds of a co-prevalent STI (excluding HIV); positive HIV status was not associated with having a co-prevalent STI. </a:t>
            </a:r>
          </a:p>
        </p:txBody>
      </p:sp>
      <p:pic>
        <p:nvPicPr>
          <p:cNvPr id="15" name="Picture 14" descr="A picture containing black, darkness&#10;&#10;Description automatically generated">
            <a:extLst>
              <a:ext uri="{FF2B5EF4-FFF2-40B4-BE49-F238E27FC236}">
                <a16:creationId xmlns:a16="http://schemas.microsoft.com/office/drawing/2014/main" id="{CB5A8F30-D2CF-D364-32E7-B0CC3A86286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0763705" y="766532"/>
            <a:ext cx="7772400" cy="1566624"/>
          </a:xfrm>
          <a:prstGeom prst="rect">
            <a:avLst/>
          </a:prstGeom>
        </p:spPr>
      </p:pic>
      <p:graphicFrame>
        <p:nvGraphicFramePr>
          <p:cNvPr id="8" name="Table 4">
            <a:extLst>
              <a:ext uri="{FF2B5EF4-FFF2-40B4-BE49-F238E27FC236}">
                <a16:creationId xmlns:a16="http://schemas.microsoft.com/office/drawing/2014/main" id="{B3AAC375-8D69-048B-2C7C-D38985DBBE87}"/>
              </a:ext>
            </a:extLst>
          </p:cNvPr>
          <p:cNvGraphicFramePr>
            <a:graphicFrameLocks/>
          </p:cNvGraphicFramePr>
          <p:nvPr>
            <p:extLst>
              <p:ext uri="{D42A27DB-BD31-4B8C-83A1-F6EECF244321}">
                <p14:modId xmlns:p14="http://schemas.microsoft.com/office/powerpoint/2010/main" val="97774833"/>
              </p:ext>
            </p:extLst>
          </p:nvPr>
        </p:nvGraphicFramePr>
        <p:xfrm>
          <a:off x="18130008" y="20725349"/>
          <a:ext cx="14099553" cy="12128094"/>
        </p:xfrm>
        <a:graphic>
          <a:graphicData uri="http://schemas.openxmlformats.org/drawingml/2006/table">
            <a:tbl>
              <a:tblPr firstRow="1" bandRow="1">
                <a:tableStyleId>{93296810-A885-4BE3-A3E7-6D5BEEA58F35}</a:tableStyleId>
              </a:tblPr>
              <a:tblGrid>
                <a:gridCol w="7904480">
                  <a:extLst>
                    <a:ext uri="{9D8B030D-6E8A-4147-A177-3AD203B41FA5}">
                      <a16:colId xmlns:a16="http://schemas.microsoft.com/office/drawing/2014/main" val="3812335200"/>
                    </a:ext>
                  </a:extLst>
                </a:gridCol>
                <a:gridCol w="2303706">
                  <a:extLst>
                    <a:ext uri="{9D8B030D-6E8A-4147-A177-3AD203B41FA5}">
                      <a16:colId xmlns:a16="http://schemas.microsoft.com/office/drawing/2014/main" val="1657464219"/>
                    </a:ext>
                  </a:extLst>
                </a:gridCol>
                <a:gridCol w="3891367">
                  <a:extLst>
                    <a:ext uri="{9D8B030D-6E8A-4147-A177-3AD203B41FA5}">
                      <a16:colId xmlns:a16="http://schemas.microsoft.com/office/drawing/2014/main" val="1856337830"/>
                    </a:ext>
                  </a:extLst>
                </a:gridCol>
              </a:tblGrid>
              <a:tr h="673783">
                <a:tc>
                  <a:txBody>
                    <a:bodyPr/>
                    <a:lstStyle/>
                    <a:p>
                      <a:endParaRPr lang="en-ZW" sz="36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E9691"/>
                    </a:solidFill>
                  </a:tcPr>
                </a:tc>
                <a:tc>
                  <a:txBody>
                    <a:bodyPr/>
                    <a:lstStyle/>
                    <a:p>
                      <a:endParaRPr lang="en-ZW" sz="36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E9691"/>
                    </a:solidFill>
                  </a:tcPr>
                </a:tc>
                <a:tc>
                  <a:txBody>
                    <a:bodyPr/>
                    <a:lstStyle/>
                    <a:p>
                      <a:pPr algn="ctr"/>
                      <a:r>
                        <a:rPr lang="en-ZW" sz="3600" dirty="0">
                          <a:latin typeface="+mn-lt"/>
                        </a:rPr>
                        <a:t>N=160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E9691"/>
                    </a:solidFill>
                  </a:tcPr>
                </a:tc>
                <a:extLst>
                  <a:ext uri="{0D108BD9-81ED-4DB2-BD59-A6C34878D82A}">
                    <a16:rowId xmlns:a16="http://schemas.microsoft.com/office/drawing/2014/main" val="1318623472"/>
                  </a:ext>
                </a:extLst>
              </a:tr>
              <a:tr h="673783">
                <a:tc>
                  <a:txBody>
                    <a:bodyPr/>
                    <a:lstStyle/>
                    <a:p>
                      <a:pPr marL="0" marR="0" lvl="0" indent="0" algn="l" defTabSz="3275929" rtl="0" eaLnBrk="1" fontAlgn="auto" latinLnBrk="0" hangingPunct="1">
                        <a:lnSpc>
                          <a:spcPct val="100000"/>
                        </a:lnSpc>
                        <a:spcBef>
                          <a:spcPts val="0"/>
                        </a:spcBef>
                        <a:spcAft>
                          <a:spcPts val="0"/>
                        </a:spcAft>
                        <a:buClrTx/>
                        <a:buSzTx/>
                        <a:buFontTx/>
                        <a:buNone/>
                        <a:tabLst/>
                        <a:defRPr/>
                      </a:pPr>
                      <a:r>
                        <a:rPr lang="en-ZW" sz="3600" b="1" dirty="0">
                          <a:latin typeface="+mn-lt"/>
                        </a:rPr>
                        <a:t>Characteristics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ZW" sz="3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ZW" sz="3600" dirty="0">
                          <a:latin typeface="Arial" panose="020B0604020202020204" pitchFamily="34" charset="0"/>
                          <a:cs typeface="Arial" panose="020B0604020202020204" pitchFamily="34" charset="0"/>
                        </a:rPr>
                        <a:t>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50012668"/>
                  </a:ext>
                </a:extLst>
              </a:tr>
              <a:tr h="673783">
                <a:tc>
                  <a:txBody>
                    <a:bodyPr/>
                    <a:lstStyle/>
                    <a:p>
                      <a:r>
                        <a:rPr lang="en-GB" sz="3600" b="1" dirty="0">
                          <a:latin typeface="Arial" panose="020B0604020202020204" pitchFamily="34" charset="0"/>
                          <a:cs typeface="Arial" panose="020B0604020202020204" pitchFamily="34" charset="0"/>
                        </a:rPr>
                        <a:t>Sex</a:t>
                      </a:r>
                      <a:endParaRPr lang="en-ZW" sz="36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GB" sz="3600" dirty="0">
                          <a:latin typeface="Arial" panose="020B0604020202020204" pitchFamily="34" charset="0"/>
                          <a:cs typeface="Arial" panose="020B0604020202020204" pitchFamily="34" charset="0"/>
                        </a:rPr>
                        <a:t>Males</a:t>
                      </a:r>
                      <a:endParaRPr lang="en-ZW" sz="3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ZW" sz="3600" b="0" u="none" strike="noStrike" dirty="0">
                          <a:solidFill>
                            <a:srgbClr val="000000"/>
                          </a:solidFill>
                          <a:effectLst/>
                          <a:latin typeface="Arial" panose="020B0604020202020204" pitchFamily="34" charset="0"/>
                          <a:cs typeface="Arial" panose="020B0604020202020204" pitchFamily="34" charset="0"/>
                        </a:rPr>
                        <a:t>145(51.8)</a:t>
                      </a:r>
                      <a:endParaRPr lang="en-ZW" sz="36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1136659"/>
                  </a:ext>
                </a:extLst>
              </a:tr>
              <a:tr h="673783">
                <a:tc>
                  <a:txBody>
                    <a:bodyPr/>
                    <a:lstStyle/>
                    <a:p>
                      <a:pPr algn="r"/>
                      <a:endParaRPr lang="en-ZW" sz="36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GB" sz="3600" dirty="0">
                          <a:latin typeface="Arial" panose="020B0604020202020204" pitchFamily="34" charset="0"/>
                          <a:cs typeface="Arial" panose="020B0604020202020204" pitchFamily="34" charset="0"/>
                        </a:rPr>
                        <a:t>Females</a:t>
                      </a:r>
                      <a:endParaRPr lang="en-ZW" sz="3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ZW" sz="3600" b="0" u="none" strike="noStrike" dirty="0">
                          <a:solidFill>
                            <a:srgbClr val="000000"/>
                          </a:solidFill>
                          <a:effectLst/>
                          <a:latin typeface="Arial" panose="020B0604020202020204" pitchFamily="34" charset="0"/>
                          <a:cs typeface="Arial" panose="020B0604020202020204" pitchFamily="34" charset="0"/>
                        </a:rPr>
                        <a:t>135(48.2)</a:t>
                      </a:r>
                      <a:endParaRPr lang="en-ZW" sz="36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59381280"/>
                  </a:ext>
                </a:extLst>
              </a:tr>
              <a:tr h="673783">
                <a:tc>
                  <a:txBody>
                    <a:bodyPr/>
                    <a:lstStyle/>
                    <a:p>
                      <a:pPr algn="l"/>
                      <a:r>
                        <a:rPr lang="en-GB" sz="3600" b="1" dirty="0">
                          <a:latin typeface="Arial" panose="020B0604020202020204" pitchFamily="34" charset="0"/>
                          <a:cs typeface="Arial" panose="020B0604020202020204" pitchFamily="34" charset="0"/>
                        </a:rPr>
                        <a:t>Age-group (Years)</a:t>
                      </a:r>
                      <a:endParaRPr lang="en-ZW" sz="36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GB" sz="3600" dirty="0">
                          <a:latin typeface="Arial" panose="020B0604020202020204" pitchFamily="34" charset="0"/>
                          <a:cs typeface="Arial" panose="020B0604020202020204" pitchFamily="34" charset="0"/>
                        </a:rPr>
                        <a:t>16-24</a:t>
                      </a:r>
                      <a:endParaRPr lang="en-ZW" sz="3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ZW" sz="3600" b="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108(38.6)</a:t>
                      </a:r>
                      <a:endParaRPr kumimoji="0" lang="en-ZW" sz="3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46353113"/>
                  </a:ext>
                </a:extLst>
              </a:tr>
              <a:tr h="673783">
                <a:tc>
                  <a:txBody>
                    <a:bodyPr/>
                    <a:lstStyle/>
                    <a:p>
                      <a:endParaRPr lang="en-ZW" sz="36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GB" sz="3600" dirty="0">
                          <a:latin typeface="Arial" panose="020B0604020202020204" pitchFamily="34" charset="0"/>
                          <a:cs typeface="Arial" panose="020B0604020202020204" pitchFamily="34" charset="0"/>
                        </a:rPr>
                        <a:t>25-45</a:t>
                      </a:r>
                      <a:endParaRPr lang="en-ZW" sz="3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ZW" sz="3600" b="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153(54.6)</a:t>
                      </a:r>
                      <a:endParaRPr kumimoji="0" lang="en-ZW" sz="3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673783">
                <a:tc>
                  <a:txBody>
                    <a:bodyPr/>
                    <a:lstStyle/>
                    <a:p>
                      <a:endParaRPr lang="en-ZW" sz="36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ZW" sz="3600" dirty="0">
                          <a:latin typeface="Arial" panose="020B0604020202020204" pitchFamily="34" charset="0"/>
                          <a:cs typeface="Arial" panose="020B0604020202020204" pitchFamily="34" charset="0"/>
                        </a:rPr>
                        <a:t>46-73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ZW" sz="3600" b="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19(6.8)</a:t>
                      </a:r>
                      <a:endParaRPr kumimoji="0" lang="en-ZW" sz="3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83286692"/>
                  </a:ext>
                </a:extLst>
              </a:tr>
              <a:tr h="673783">
                <a:tc>
                  <a:txBody>
                    <a:bodyPr/>
                    <a:lstStyle/>
                    <a:p>
                      <a:r>
                        <a:rPr lang="en-GB" sz="3600" b="1" dirty="0">
                          <a:latin typeface="Arial" panose="020B0604020202020204" pitchFamily="34" charset="0"/>
                          <a:cs typeface="Arial" panose="020B0604020202020204" pitchFamily="34" charset="0"/>
                        </a:rPr>
                        <a:t>HIV Status</a:t>
                      </a:r>
                      <a:endParaRPr lang="en-ZW" sz="36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GB" sz="3600" dirty="0">
                          <a:latin typeface="Arial" panose="020B0604020202020204" pitchFamily="34" charset="0"/>
                          <a:cs typeface="Arial" panose="020B0604020202020204" pitchFamily="34" charset="0"/>
                        </a:rPr>
                        <a:t>Positive</a:t>
                      </a:r>
                      <a:endParaRPr lang="en-ZW" sz="3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ZW" sz="3600" b="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81(28.9)</a:t>
                      </a:r>
                      <a:endParaRPr kumimoji="0" lang="en-ZW" sz="3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39956471"/>
                  </a:ext>
                </a:extLst>
              </a:tr>
              <a:tr h="673783">
                <a:tc>
                  <a:txBody>
                    <a:bodyPr/>
                    <a:lstStyle/>
                    <a:p>
                      <a:endParaRPr lang="en-ZW" sz="36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ZW" sz="3600" dirty="0">
                          <a:latin typeface="Arial" panose="020B0604020202020204" pitchFamily="34" charset="0"/>
                          <a:cs typeface="Arial" panose="020B0604020202020204" pitchFamily="34" charset="0"/>
                        </a:rPr>
                        <a:t>Negative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ZW" sz="3600" b="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rPr>
                        <a:t>199(71.07)</a:t>
                      </a:r>
                      <a:endParaRPr kumimoji="0" lang="en-ZW" sz="3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82200603"/>
                  </a:ext>
                </a:extLst>
              </a:tr>
              <a:tr h="673783">
                <a:tc>
                  <a:txBody>
                    <a:bodyPr/>
                    <a:lstStyle/>
                    <a:p>
                      <a:r>
                        <a:rPr lang="en-ZW" sz="3600" b="1" dirty="0">
                          <a:latin typeface="Arial" panose="020B0604020202020204" pitchFamily="34" charset="0"/>
                          <a:cs typeface="Arial" panose="020B0604020202020204" pitchFamily="34" charset="0"/>
                        </a:rPr>
                        <a:t>Symptomatic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ZW" sz="3600" dirty="0">
                          <a:latin typeface="Arial" panose="020B0604020202020204" pitchFamily="34" charset="0"/>
                          <a:cs typeface="Arial" panose="020B0604020202020204" pitchFamily="34" charset="0"/>
                        </a:rPr>
                        <a:t>Yes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3600" b="0" i="0" u="none" strike="noStrike" dirty="0">
                          <a:solidFill>
                            <a:srgbClr val="000000"/>
                          </a:solidFill>
                          <a:latin typeface="Arial" panose="020B0604020202020204" pitchFamily="34" charset="0"/>
                          <a:cs typeface="Arial" panose="020B0604020202020204" pitchFamily="34" charset="0"/>
                        </a:rPr>
                        <a:t>110(39.3)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54242777"/>
                  </a:ext>
                </a:extLst>
              </a:tr>
              <a:tr h="673783">
                <a:tc>
                  <a:txBody>
                    <a:bodyPr/>
                    <a:lstStyle/>
                    <a:p>
                      <a:endParaRPr lang="en-ZW" sz="36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ZW" sz="3600" dirty="0">
                          <a:latin typeface="Arial" panose="020B0604020202020204" pitchFamily="34" charset="0"/>
                          <a:cs typeface="Arial" panose="020B0604020202020204" pitchFamily="34" charset="0"/>
                        </a:rPr>
                        <a:t>No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3600" b="0" i="0" u="none" strike="noStrike" dirty="0">
                          <a:solidFill>
                            <a:srgbClr val="000000"/>
                          </a:solidFill>
                          <a:latin typeface="Arial" panose="020B0604020202020204" pitchFamily="34" charset="0"/>
                          <a:cs typeface="Arial" panose="020B0604020202020204" pitchFamily="34" charset="0"/>
                        </a:rPr>
                        <a:t>170(60.7)</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07236554"/>
                  </a:ext>
                </a:extLst>
              </a:tr>
              <a:tr h="673783">
                <a:tc>
                  <a:txBody>
                    <a:bodyPr/>
                    <a:lstStyle/>
                    <a:p>
                      <a:r>
                        <a:rPr lang="en-GB" sz="3600" b="1" dirty="0">
                          <a:latin typeface="Arial" panose="020B0604020202020204" pitchFamily="34" charset="0"/>
                          <a:cs typeface="Arial" panose="020B0604020202020204" pitchFamily="34" charset="0"/>
                        </a:rPr>
                        <a:t>Condom at last sexual intercourse </a:t>
                      </a:r>
                      <a:endParaRPr lang="en-ZW" sz="36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ZW" sz="3600" dirty="0">
                          <a:latin typeface="Arial" panose="020B0604020202020204" pitchFamily="34" charset="0"/>
                          <a:cs typeface="Arial" panose="020B0604020202020204" pitchFamily="34" charset="0"/>
                        </a:rPr>
                        <a:t>No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ZW" sz="3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221 (78.9)</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6239435"/>
                  </a:ext>
                </a:extLst>
              </a:tr>
              <a:tr h="673783">
                <a:tc>
                  <a:txBody>
                    <a:bodyPr/>
                    <a:lstStyle/>
                    <a:p>
                      <a:endParaRPr lang="en-ZW" sz="36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ZW" sz="3600" dirty="0">
                          <a:latin typeface="Arial" panose="020B0604020202020204" pitchFamily="34" charset="0"/>
                          <a:cs typeface="Arial" panose="020B0604020202020204" pitchFamily="34" charset="0"/>
                        </a:rPr>
                        <a:t>Yes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ZW" sz="3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59 (21.1)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82472594"/>
                  </a:ext>
                </a:extLst>
              </a:tr>
              <a:tr h="673783">
                <a:tc>
                  <a:txBody>
                    <a:bodyPr/>
                    <a:lstStyle/>
                    <a:p>
                      <a:r>
                        <a:rPr lang="en-ZW" sz="3600" b="1" dirty="0">
                          <a:latin typeface="Arial" panose="020B0604020202020204" pitchFamily="34" charset="0"/>
                          <a:cs typeface="Arial" panose="020B0604020202020204" pitchFamily="34" charset="0"/>
                        </a:rPr>
                        <a:t>CT Result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GB" sz="3600" b="0" i="0" u="none" strike="noStrike" dirty="0">
                          <a:solidFill>
                            <a:srgbClr val="000000"/>
                          </a:solidFill>
                          <a:effectLst/>
                          <a:latin typeface="Arial" panose="020B0604020202020204" pitchFamily="34" charset="0"/>
                          <a:cs typeface="Arial" panose="020B0604020202020204" pitchFamily="34" charset="0"/>
                        </a:rPr>
                        <a:t>Positive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ZW" sz="3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60(21.4)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33031495"/>
                  </a:ext>
                </a:extLst>
              </a:tr>
              <a:tr h="673783">
                <a:tc>
                  <a:txBody>
                    <a:bodyPr/>
                    <a:lstStyle/>
                    <a:p>
                      <a:endParaRPr lang="en-ZW" sz="36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GB" sz="3600" b="0" i="0" u="none" strike="noStrike" dirty="0">
                          <a:solidFill>
                            <a:srgbClr val="000000"/>
                          </a:solidFill>
                          <a:effectLst/>
                          <a:latin typeface="Arial" panose="020B0604020202020204" pitchFamily="34" charset="0"/>
                          <a:cs typeface="Arial" panose="020B0604020202020204" pitchFamily="34" charset="0"/>
                        </a:rPr>
                        <a:t>Negative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ZW" sz="3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220(78.6)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6492544"/>
                  </a:ext>
                </a:extLst>
              </a:tr>
              <a:tr h="673783">
                <a:tc>
                  <a:txBody>
                    <a:bodyPr/>
                    <a:lstStyle/>
                    <a:p>
                      <a:r>
                        <a:rPr lang="en-ZW" sz="3600" b="1" dirty="0">
                          <a:latin typeface="Arial" panose="020B0604020202020204" pitchFamily="34" charset="0"/>
                          <a:cs typeface="Arial" panose="020B0604020202020204" pitchFamily="34" charset="0"/>
                        </a:rPr>
                        <a:t>NG Result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GB" sz="3600" b="0" i="0" u="none" strike="noStrike" dirty="0">
                          <a:solidFill>
                            <a:srgbClr val="000000"/>
                          </a:solidFill>
                          <a:effectLst/>
                          <a:latin typeface="Arial" panose="020B0604020202020204" pitchFamily="34" charset="0"/>
                          <a:cs typeface="Arial" panose="020B0604020202020204" pitchFamily="34" charset="0"/>
                        </a:rPr>
                        <a:t>Positive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ZW" sz="3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35(12.5)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64716881"/>
                  </a:ext>
                </a:extLst>
              </a:tr>
              <a:tr h="673783">
                <a:tc>
                  <a:txBody>
                    <a:bodyPr/>
                    <a:lstStyle/>
                    <a:p>
                      <a:endParaRPr lang="en-ZW" sz="3600" b="1"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GB" sz="3600" b="0" i="0" u="none" strike="noStrike" dirty="0">
                          <a:solidFill>
                            <a:srgbClr val="000000"/>
                          </a:solidFill>
                          <a:effectLst/>
                          <a:latin typeface="Arial" panose="020B0604020202020204" pitchFamily="34" charset="0"/>
                          <a:cs typeface="Arial" panose="020B0604020202020204" pitchFamily="34" charset="0"/>
                        </a:rPr>
                        <a:t>Negative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ZW" sz="3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245(87.5)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03306617"/>
                  </a:ext>
                </a:extLst>
              </a:tr>
              <a:tr h="673783">
                <a:tc>
                  <a:txBody>
                    <a:bodyPr/>
                    <a:lstStyle/>
                    <a:p>
                      <a:r>
                        <a:rPr lang="en-ZW" sz="3600" b="1" dirty="0">
                          <a:latin typeface="Arial" panose="020B0604020202020204" pitchFamily="34" charset="0"/>
                          <a:cs typeface="Arial" panose="020B0604020202020204" pitchFamily="34" charset="0"/>
                        </a:rPr>
                        <a:t>TV  Result (Females only)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b"/>
                      <a:r>
                        <a:rPr lang="en-GB" sz="3600" b="0" i="0" u="none" strike="noStrike" dirty="0">
                          <a:solidFill>
                            <a:srgbClr val="000000"/>
                          </a:solidFill>
                          <a:effectLst/>
                          <a:latin typeface="Arial" panose="020B0604020202020204" pitchFamily="34" charset="0"/>
                          <a:cs typeface="Arial" panose="020B0604020202020204" pitchFamily="34" charset="0"/>
                        </a:rPr>
                        <a:t>Positive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ZW" sz="36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33/135(24.4)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24146746"/>
                  </a:ext>
                </a:extLst>
              </a:tr>
            </a:tbl>
          </a:graphicData>
        </a:graphic>
      </p:graphicFrame>
      <p:sp>
        <p:nvSpPr>
          <p:cNvPr id="16" name="TextBox 15">
            <a:extLst>
              <a:ext uri="{FF2B5EF4-FFF2-40B4-BE49-F238E27FC236}">
                <a16:creationId xmlns:a16="http://schemas.microsoft.com/office/drawing/2014/main" id="{5B05AB8A-0730-B123-0D40-A9FD0DD2F96B}"/>
              </a:ext>
            </a:extLst>
          </p:cNvPr>
          <p:cNvSpPr txBox="1"/>
          <p:nvPr/>
        </p:nvSpPr>
        <p:spPr>
          <a:xfrm>
            <a:off x="18643599" y="19771398"/>
            <a:ext cx="13715900" cy="769441"/>
          </a:xfrm>
          <a:prstGeom prst="rect">
            <a:avLst/>
          </a:prstGeom>
          <a:noFill/>
        </p:spPr>
        <p:txBody>
          <a:bodyPr wrap="square" rtlCol="0">
            <a:spAutoFit/>
          </a:bodyPr>
          <a:lstStyle/>
          <a:p>
            <a:r>
              <a:rPr lang="en-GB" sz="4400" b="1" i="1" dirty="0">
                <a:latin typeface="Arial" panose="020B0604020202020204" pitchFamily="34" charset="0"/>
                <a:cs typeface="Arial" panose="020B0604020202020204" pitchFamily="34" charset="0"/>
              </a:rPr>
              <a:t>Table 1: Participant characteristics  </a:t>
            </a:r>
            <a:endParaRPr lang="en-ZW" sz="4400"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409784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508</TotalTime>
  <Words>647</Words>
  <Application>Microsoft Macintosh PowerPoint</Application>
  <PresentationFormat>Custom</PresentationFormat>
  <Paragraphs>77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Tino Mavimba</dc:creator>
  <cp:lastModifiedBy>Chido  Dziva Chikwari</cp:lastModifiedBy>
  <cp:revision>16</cp:revision>
  <dcterms:created xsi:type="dcterms:W3CDTF">2023-04-17T06:44:16Z</dcterms:created>
  <dcterms:modified xsi:type="dcterms:W3CDTF">2023-07-04T08:19:22Z</dcterms:modified>
</cp:coreProperties>
</file>